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3" r:id="rId26"/>
    <p:sldId id="281" r:id="rId27"/>
    <p:sldId id="284" r:id="rId28"/>
    <p:sldId id="285" r:id="rId29"/>
    <p:sldId id="286" r:id="rId30"/>
    <p:sldId id="287" r:id="rId31"/>
    <p:sldId id="288" r:id="rId32"/>
    <p:sldId id="289" r:id="rId33"/>
    <p:sldId id="290"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9"/>
    <p:restoredTop sz="96327"/>
  </p:normalViewPr>
  <p:slideViewPr>
    <p:cSldViewPr snapToGrid="0">
      <p:cViewPr varScale="1">
        <p:scale>
          <a:sx n="128" d="100"/>
          <a:sy n="128" d="100"/>
        </p:scale>
        <p:origin x="30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4FAA2DB-CCCE-4C45-99CC-E76760630D6D}" type="datetimeFigureOut">
              <a:rPr lang="en-US" smtClean="0"/>
              <a:t>1/24/24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rIns="45720"/>
          <a:lstStyle/>
          <a:p>
            <a:fld id="{720A04D3-E15D-7D4E-956E-92FD3D60F057}" type="slidenum">
              <a:rPr lang="en-US" smtClean="0"/>
              <a:t>‹#›</a:t>
            </a:fld>
            <a:endParaRPr lang="en-US"/>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991622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FAA2DB-CCCE-4C45-99CC-E76760630D6D}" type="datetimeFigureOut">
              <a:rPr lang="en-US" smtClean="0"/>
              <a:t>1/24/24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0A04D3-E15D-7D4E-956E-92FD3D60F057}" type="slidenum">
              <a:rPr lang="en-US" smtClean="0"/>
              <a:t>‹#›</a:t>
            </a:fld>
            <a:endParaRPr lang="en-US"/>
          </a:p>
        </p:txBody>
      </p:sp>
    </p:spTree>
    <p:extLst>
      <p:ext uri="{BB962C8B-B14F-4D97-AF65-F5344CB8AC3E}">
        <p14:creationId xmlns:p14="http://schemas.microsoft.com/office/powerpoint/2010/main" val="910794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FAA2DB-CCCE-4C45-99CC-E76760630D6D}" type="datetimeFigureOut">
              <a:rPr lang="en-US" smtClean="0"/>
              <a:t>1/24/24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0A04D3-E15D-7D4E-956E-92FD3D60F057}" type="slidenum">
              <a:rPr lang="en-US" smtClean="0"/>
              <a:t>‹#›</a:t>
            </a:fld>
            <a:endParaRPr lang="en-US"/>
          </a:p>
        </p:txBody>
      </p:sp>
    </p:spTree>
    <p:extLst>
      <p:ext uri="{BB962C8B-B14F-4D97-AF65-F5344CB8AC3E}">
        <p14:creationId xmlns:p14="http://schemas.microsoft.com/office/powerpoint/2010/main" val="2029901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FAA2DB-CCCE-4C45-99CC-E76760630D6D}" type="datetimeFigureOut">
              <a:rPr lang="en-US" smtClean="0"/>
              <a:t>1/24/24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0A04D3-E15D-7D4E-956E-92FD3D60F057}" type="slidenum">
              <a:rPr lang="en-US" smtClean="0"/>
              <a:t>‹#›</a:t>
            </a:fld>
            <a:endParaRPr lang="en-US"/>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042840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FAA2DB-CCCE-4C45-99CC-E76760630D6D}" type="datetimeFigureOut">
              <a:rPr lang="en-US" smtClean="0"/>
              <a:t>1/24/24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0A04D3-E15D-7D4E-956E-92FD3D60F057}" type="slidenum">
              <a:rPr lang="en-US" smtClean="0"/>
              <a:t>‹#›</a:t>
            </a:fld>
            <a:endParaRPr lang="en-US"/>
          </a:p>
        </p:txBody>
      </p:sp>
    </p:spTree>
    <p:extLst>
      <p:ext uri="{BB962C8B-B14F-4D97-AF65-F5344CB8AC3E}">
        <p14:creationId xmlns:p14="http://schemas.microsoft.com/office/powerpoint/2010/main" val="130434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4FAA2DB-CCCE-4C45-99CC-E76760630D6D}" type="datetimeFigureOut">
              <a:rPr lang="en-US" smtClean="0"/>
              <a:t>1/24/24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0A04D3-E15D-7D4E-956E-92FD3D60F057}" type="slidenum">
              <a:rPr lang="en-US" smtClean="0"/>
              <a:t>‹#›</a:t>
            </a:fld>
            <a:endParaRPr lang="en-US"/>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39218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FAA2DB-CCCE-4C45-99CC-E76760630D6D}" type="datetimeFigureOut">
              <a:rPr lang="en-US" smtClean="0"/>
              <a:t>1/24/24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0A04D3-E15D-7D4E-956E-92FD3D60F057}" type="slidenum">
              <a:rPr lang="en-US" smtClean="0"/>
              <a:t>‹#›</a:t>
            </a:fld>
            <a:endParaRPr lang="en-US"/>
          </a:p>
        </p:txBody>
      </p:sp>
    </p:spTree>
    <p:extLst>
      <p:ext uri="{BB962C8B-B14F-4D97-AF65-F5344CB8AC3E}">
        <p14:creationId xmlns:p14="http://schemas.microsoft.com/office/powerpoint/2010/main" val="685967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4FAA2DB-CCCE-4C45-99CC-E76760630D6D}" type="datetimeFigureOut">
              <a:rPr lang="en-US" smtClean="0"/>
              <a:t>1/24/24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0A04D3-E15D-7D4E-956E-92FD3D60F057}" type="slidenum">
              <a:rPr lang="en-US" smtClean="0"/>
              <a:t>‹#›</a:t>
            </a:fld>
            <a:endParaRPr lang="en-US"/>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6000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4FAA2DB-CCCE-4C45-99CC-E76760630D6D}" type="datetimeFigureOut">
              <a:rPr lang="en-US" smtClean="0"/>
              <a:t>1/24/24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0A04D3-E15D-7D4E-956E-92FD3D60F057}" type="slidenum">
              <a:rPr lang="en-US" smtClean="0"/>
              <a:t>‹#›</a:t>
            </a:fld>
            <a:endParaRPr lang="en-US"/>
          </a:p>
        </p:txBody>
      </p:sp>
    </p:spTree>
    <p:extLst>
      <p:ext uri="{BB962C8B-B14F-4D97-AF65-F5344CB8AC3E}">
        <p14:creationId xmlns:p14="http://schemas.microsoft.com/office/powerpoint/2010/main" val="3030234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FAA2DB-CCCE-4C45-99CC-E76760630D6D}" type="datetimeFigureOut">
              <a:rPr lang="en-US" smtClean="0"/>
              <a:t>1/24/24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0A04D3-E15D-7D4E-956E-92FD3D60F057}" type="slidenum">
              <a:rPr lang="en-US" smtClean="0"/>
              <a:t>‹#›</a:t>
            </a:fld>
            <a:endParaRPr lang="en-US"/>
          </a:p>
        </p:txBody>
      </p:sp>
    </p:spTree>
    <p:extLst>
      <p:ext uri="{BB962C8B-B14F-4D97-AF65-F5344CB8AC3E}">
        <p14:creationId xmlns:p14="http://schemas.microsoft.com/office/powerpoint/2010/main" val="2501768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FAA2DB-CCCE-4C45-99CC-E76760630D6D}" type="datetimeFigureOut">
              <a:rPr lang="en-US" smtClean="0"/>
              <a:t>1/24/24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0A04D3-E15D-7D4E-956E-92FD3D60F057}" type="slidenum">
              <a:rPr lang="en-US" smtClean="0"/>
              <a:t>‹#›</a:t>
            </a:fld>
            <a:endParaRPr lang="en-US"/>
          </a:p>
        </p:txBody>
      </p:sp>
    </p:spTree>
    <p:extLst>
      <p:ext uri="{BB962C8B-B14F-4D97-AF65-F5344CB8AC3E}">
        <p14:creationId xmlns:p14="http://schemas.microsoft.com/office/powerpoint/2010/main" val="1777176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D4FAA2DB-CCCE-4C45-99CC-E76760630D6D}" type="datetimeFigureOut">
              <a:rPr lang="en-US" smtClean="0"/>
              <a:t>1/24/24</a:t>
            </a:fld>
            <a:endParaRPr lang="en-US"/>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720A04D3-E15D-7D4E-956E-92FD3D60F057}" type="slidenum">
              <a:rPr lang="en-US" smtClean="0"/>
              <a:t>‹#›</a:t>
            </a:fld>
            <a:endParaRPr lang="en-US"/>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87743247"/>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18" Type="http://schemas.openxmlformats.org/officeDocument/2006/relationships/image" Target="../media/image20.png"/><Relationship Id="rId26" Type="http://schemas.openxmlformats.org/officeDocument/2006/relationships/image" Target="../media/image28.png"/><Relationship Id="rId3" Type="http://schemas.openxmlformats.org/officeDocument/2006/relationships/image" Target="../media/image5.png"/><Relationship Id="rId21" Type="http://schemas.openxmlformats.org/officeDocument/2006/relationships/image" Target="../media/image23.png"/><Relationship Id="rId7" Type="http://schemas.openxmlformats.org/officeDocument/2006/relationships/image" Target="../media/image9.png"/><Relationship Id="rId12" Type="http://schemas.openxmlformats.org/officeDocument/2006/relationships/image" Target="../media/image14.png"/><Relationship Id="rId17" Type="http://schemas.openxmlformats.org/officeDocument/2006/relationships/image" Target="../media/image19.png"/><Relationship Id="rId25" Type="http://schemas.openxmlformats.org/officeDocument/2006/relationships/image" Target="../media/image27.png"/><Relationship Id="rId2" Type="http://schemas.openxmlformats.org/officeDocument/2006/relationships/image" Target="../media/image4.png"/><Relationship Id="rId16" Type="http://schemas.openxmlformats.org/officeDocument/2006/relationships/image" Target="../media/image18.png"/><Relationship Id="rId20" Type="http://schemas.openxmlformats.org/officeDocument/2006/relationships/image" Target="../media/image22.png"/><Relationship Id="rId29" Type="http://schemas.openxmlformats.org/officeDocument/2006/relationships/image" Target="../media/image31.png"/><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3.png"/><Relationship Id="rId24" Type="http://schemas.openxmlformats.org/officeDocument/2006/relationships/image" Target="../media/image26.png"/><Relationship Id="rId32" Type="http://schemas.openxmlformats.org/officeDocument/2006/relationships/image" Target="../media/image34.png"/><Relationship Id="rId5" Type="http://schemas.openxmlformats.org/officeDocument/2006/relationships/image" Target="../media/image7.png"/><Relationship Id="rId15" Type="http://schemas.openxmlformats.org/officeDocument/2006/relationships/image" Target="../media/image17.png"/><Relationship Id="rId23" Type="http://schemas.openxmlformats.org/officeDocument/2006/relationships/image" Target="../media/image25.png"/><Relationship Id="rId28" Type="http://schemas.openxmlformats.org/officeDocument/2006/relationships/image" Target="../media/image30.png"/><Relationship Id="rId10" Type="http://schemas.openxmlformats.org/officeDocument/2006/relationships/image" Target="../media/image12.png"/><Relationship Id="rId19" Type="http://schemas.openxmlformats.org/officeDocument/2006/relationships/image" Target="../media/image21.png"/><Relationship Id="rId31" Type="http://schemas.openxmlformats.org/officeDocument/2006/relationships/image" Target="../media/image33.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 Id="rId22" Type="http://schemas.openxmlformats.org/officeDocument/2006/relationships/image" Target="../media/image24.png"/><Relationship Id="rId27" Type="http://schemas.openxmlformats.org/officeDocument/2006/relationships/image" Target="../media/image29.png"/><Relationship Id="rId30" Type="http://schemas.openxmlformats.org/officeDocument/2006/relationships/image" Target="../media/image3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6FD16-8E1F-D4A4-450C-9C3A29C1A761}"/>
              </a:ext>
            </a:extLst>
          </p:cNvPr>
          <p:cNvSpPr>
            <a:spLocks noGrp="1"/>
          </p:cNvSpPr>
          <p:nvPr>
            <p:ph type="ctrTitle"/>
          </p:nvPr>
        </p:nvSpPr>
        <p:spPr/>
        <p:txBody>
          <a:bodyPr>
            <a:normAutofit fontScale="90000"/>
          </a:bodyPr>
          <a:lstStyle/>
          <a:p>
            <a:r>
              <a:rPr lang="en-US" sz="6000" dirty="0">
                <a:latin typeface="Times New Roman" panose="02020603050405020304" pitchFamily="18" charset="0"/>
                <a:cs typeface="Times New Roman" panose="02020603050405020304" pitchFamily="18" charset="0"/>
              </a:rPr>
              <a:t>Retirement PowerPoint for City Colleges</a:t>
            </a:r>
            <a:br>
              <a:rPr lang="en-US" sz="6000" dirty="0">
                <a:latin typeface="Times New Roman" panose="02020603050405020304" pitchFamily="18" charset="0"/>
                <a:cs typeface="Times New Roman" panose="02020603050405020304" pitchFamily="18" charset="0"/>
              </a:rPr>
            </a:br>
            <a:endParaRPr lang="en-US" dirty="0"/>
          </a:p>
        </p:txBody>
      </p:sp>
      <p:sp>
        <p:nvSpPr>
          <p:cNvPr id="3" name="Subtitle 2">
            <a:extLst>
              <a:ext uri="{FF2B5EF4-FFF2-40B4-BE49-F238E27FC236}">
                <a16:creationId xmlns:a16="http://schemas.microsoft.com/office/drawing/2014/main" id="{51006D3C-9085-D4F1-5F58-89B9C4F8DF36}"/>
              </a:ext>
            </a:extLst>
          </p:cNvPr>
          <p:cNvSpPr>
            <a:spLocks noGrp="1"/>
          </p:cNvSpPr>
          <p:nvPr>
            <p:ph type="subTitle" idx="1"/>
          </p:nvPr>
        </p:nvSpPr>
        <p:spPr>
          <a:xfrm>
            <a:off x="2724150" y="2330430"/>
            <a:ext cx="5357600" cy="1160213"/>
          </a:xfrm>
        </p:spPr>
        <p:txBody>
          <a:bodyPr>
            <a:normAutofit/>
          </a:bodyPr>
          <a:lstStyle/>
          <a:p>
            <a:r>
              <a:rPr lang="en-US" sz="4000" dirty="0">
                <a:latin typeface="Times New Roman" panose="02020603050405020304" pitchFamily="18" charset="0"/>
                <a:cs typeface="Times New Roman" panose="02020603050405020304" pitchFamily="18" charset="0"/>
              </a:rPr>
              <a:t>2024</a:t>
            </a:r>
          </a:p>
        </p:txBody>
      </p:sp>
      <p:sp>
        <p:nvSpPr>
          <p:cNvPr id="4" name="Rectangle 1">
            <a:extLst>
              <a:ext uri="{FF2B5EF4-FFF2-40B4-BE49-F238E27FC236}">
                <a16:creationId xmlns:a16="http://schemas.microsoft.com/office/drawing/2014/main" id="{42033958-D795-F629-A8C0-425AF9329690}"/>
              </a:ext>
            </a:extLst>
          </p:cNvPr>
          <p:cNvSpPr>
            <a:spLocks noChangeArrowheads="1"/>
          </p:cNvSpPr>
          <p:nvPr/>
        </p:nvSpPr>
        <p:spPr bwMode="auto">
          <a:xfrm>
            <a:off x="0" y="43934"/>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2" descr="page1image31461856">
            <a:extLst>
              <a:ext uri="{FF2B5EF4-FFF2-40B4-BE49-F238E27FC236}">
                <a16:creationId xmlns:a16="http://schemas.microsoft.com/office/drawing/2014/main" id="{A38E0EE7-17C5-B052-9E3E-A267F04E00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0" y="-18805525"/>
            <a:ext cx="6400800" cy="16764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page1image31464352">
            <a:extLst>
              <a:ext uri="{FF2B5EF4-FFF2-40B4-BE49-F238E27FC236}">
                <a16:creationId xmlns:a16="http://schemas.microsoft.com/office/drawing/2014/main" id="{1CF80983-852A-7BF6-96FA-9B483C4847B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0" y="-14660563"/>
            <a:ext cx="134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age1image31464560">
            <a:extLst>
              <a:ext uri="{FF2B5EF4-FFF2-40B4-BE49-F238E27FC236}">
                <a16:creationId xmlns:a16="http://schemas.microsoft.com/office/drawing/2014/main" id="{1543ED80-432E-9291-C5D2-EFDD86D19E1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14500" y="-14660563"/>
            <a:ext cx="5067300" cy="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page1image31464768">
            <a:extLst>
              <a:ext uri="{FF2B5EF4-FFF2-40B4-BE49-F238E27FC236}">
                <a16:creationId xmlns:a16="http://schemas.microsoft.com/office/drawing/2014/main" id="{714572D0-FEC9-11E4-0E43-C7A1889D44E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85000" y="-14660563"/>
            <a:ext cx="17526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age2image32108112">
            <a:extLst>
              <a:ext uri="{FF2B5EF4-FFF2-40B4-BE49-F238E27FC236}">
                <a16:creationId xmlns:a16="http://schemas.microsoft.com/office/drawing/2014/main" id="{43ED3E08-60BE-D7D9-A09B-E1461F7DF9D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7000" y="-9753600"/>
            <a:ext cx="3162300" cy="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page2image32108320">
            <a:extLst>
              <a:ext uri="{FF2B5EF4-FFF2-40B4-BE49-F238E27FC236}">
                <a16:creationId xmlns:a16="http://schemas.microsoft.com/office/drawing/2014/main" id="{1CFD5407-EFC1-2903-16C4-D62CC4D779D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92500" y="-9753600"/>
            <a:ext cx="3136900" cy="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age2image32108944">
            <a:extLst>
              <a:ext uri="{FF2B5EF4-FFF2-40B4-BE49-F238E27FC236}">
                <a16:creationId xmlns:a16="http://schemas.microsoft.com/office/drawing/2014/main" id="{BC09A6C7-4AB5-5D55-6797-B55F0601BC5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58000" y="-9753600"/>
            <a:ext cx="4445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page2image32109152">
            <a:extLst>
              <a:ext uri="{FF2B5EF4-FFF2-40B4-BE49-F238E27FC236}">
                <a16:creationId xmlns:a16="http://schemas.microsoft.com/office/drawing/2014/main" id="{4FC76514-5004-4199-D837-4DC8F2412FD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493000" y="-9753600"/>
            <a:ext cx="4445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page2image32109360">
            <a:extLst>
              <a:ext uri="{FF2B5EF4-FFF2-40B4-BE49-F238E27FC236}">
                <a16:creationId xmlns:a16="http://schemas.microsoft.com/office/drawing/2014/main" id="{844D8307-2459-1950-4F96-FFB93A6A0FA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128000" y="-9753600"/>
            <a:ext cx="29845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page2image32109568">
            <a:extLst>
              <a:ext uri="{FF2B5EF4-FFF2-40B4-BE49-F238E27FC236}">
                <a16:creationId xmlns:a16="http://schemas.microsoft.com/office/drawing/2014/main" id="{00228C07-C50A-21A2-E53C-F0160495B36E}"/>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303000" y="-9753600"/>
            <a:ext cx="673100" cy="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page2image32109776">
            <a:extLst>
              <a:ext uri="{FF2B5EF4-FFF2-40B4-BE49-F238E27FC236}">
                <a16:creationId xmlns:a16="http://schemas.microsoft.com/office/drawing/2014/main" id="{C9015732-FA81-0041-705C-502495F89D65}"/>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192000" y="-9753600"/>
            <a:ext cx="3644900" cy="0"/>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page2image32109984">
            <a:extLst>
              <a:ext uri="{FF2B5EF4-FFF2-40B4-BE49-F238E27FC236}">
                <a16:creationId xmlns:a16="http://schemas.microsoft.com/office/drawing/2014/main" id="{C0CD5577-12D4-D57D-6F10-7BF3240E0AE8}"/>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6065500" y="-9753600"/>
            <a:ext cx="749300" cy="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page2image32110192">
            <a:extLst>
              <a:ext uri="{FF2B5EF4-FFF2-40B4-BE49-F238E27FC236}">
                <a16:creationId xmlns:a16="http://schemas.microsoft.com/office/drawing/2014/main" id="{7345A208-12B9-F7E9-E565-47493B6719A4}"/>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018000" y="-9753600"/>
            <a:ext cx="749300" cy="0"/>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page3image31642080">
            <a:extLst>
              <a:ext uri="{FF2B5EF4-FFF2-40B4-BE49-F238E27FC236}">
                <a16:creationId xmlns:a16="http://schemas.microsoft.com/office/drawing/2014/main" id="{385847B9-5513-6F92-5152-05E56D91B388}"/>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7150" y="-4724400"/>
            <a:ext cx="19431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page4image31724208">
            <a:extLst>
              <a:ext uri="{FF2B5EF4-FFF2-40B4-BE49-F238E27FC236}">
                <a16:creationId xmlns:a16="http://schemas.microsoft.com/office/drawing/2014/main" id="{C3FEA45F-3CB5-1B2E-1C49-AC9A471E50F3}"/>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27000" y="-914400"/>
            <a:ext cx="5168900" cy="0"/>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7" descr="page4image31724832">
            <a:extLst>
              <a:ext uri="{FF2B5EF4-FFF2-40B4-BE49-F238E27FC236}">
                <a16:creationId xmlns:a16="http://schemas.microsoft.com/office/drawing/2014/main" id="{F8DD473F-05F7-15DC-FAD0-1C613B271973}"/>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524500" y="-914400"/>
            <a:ext cx="515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page5image31872080">
            <a:extLst>
              <a:ext uri="{FF2B5EF4-FFF2-40B4-BE49-F238E27FC236}">
                <a16:creationId xmlns:a16="http://schemas.microsoft.com/office/drawing/2014/main" id="{B0763D05-F53E-6638-110C-F5DEB977FB0F}"/>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27000" y="1692275"/>
            <a:ext cx="27940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43" name="Picture 19" descr="page5image31872288">
            <a:extLst>
              <a:ext uri="{FF2B5EF4-FFF2-40B4-BE49-F238E27FC236}">
                <a16:creationId xmlns:a16="http://schemas.microsoft.com/office/drawing/2014/main" id="{C6F510DD-E905-62D1-E87A-6B5A21768589}"/>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111500" y="1692275"/>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page5image31872496">
            <a:extLst>
              <a:ext uri="{FF2B5EF4-FFF2-40B4-BE49-F238E27FC236}">
                <a16:creationId xmlns:a16="http://schemas.microsoft.com/office/drawing/2014/main" id="{438E3C97-3D26-DD9A-7DB6-CC0AB05D5781}"/>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365500" y="1692275"/>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45" name="Picture 21" descr="page5image31872704">
            <a:extLst>
              <a:ext uri="{FF2B5EF4-FFF2-40B4-BE49-F238E27FC236}">
                <a16:creationId xmlns:a16="http://schemas.microsoft.com/office/drawing/2014/main" id="{28C1CF92-C0BD-57EF-37FF-B69EBA14F46B}"/>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619500" y="1692275"/>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page5image31872912">
            <a:extLst>
              <a:ext uri="{FF2B5EF4-FFF2-40B4-BE49-F238E27FC236}">
                <a16:creationId xmlns:a16="http://schemas.microsoft.com/office/drawing/2014/main" id="{1C7879FE-F903-FC11-34F1-4EE3F2EED226}"/>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873500" y="1692275"/>
            <a:ext cx="977900" cy="0"/>
          </a:xfrm>
          <a:prstGeom prst="rect">
            <a:avLst/>
          </a:prstGeom>
          <a:noFill/>
          <a:extLst>
            <a:ext uri="{909E8E84-426E-40DD-AFC4-6F175D3DCCD1}">
              <a14:hiddenFill xmlns:a14="http://schemas.microsoft.com/office/drawing/2010/main">
                <a:solidFill>
                  <a:srgbClr val="FFFFFF"/>
                </a:solidFill>
              </a14:hiddenFill>
            </a:ext>
          </a:extLst>
        </p:spPr>
      </p:pic>
      <p:pic>
        <p:nvPicPr>
          <p:cNvPr id="1047" name="Picture 23" descr="page5image31873120">
            <a:extLst>
              <a:ext uri="{FF2B5EF4-FFF2-40B4-BE49-F238E27FC236}">
                <a16:creationId xmlns:a16="http://schemas.microsoft.com/office/drawing/2014/main" id="{9FED772D-343F-6800-7557-F50C1967C586}"/>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080000" y="1692275"/>
            <a:ext cx="3670300" cy="0"/>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page5image31873328">
            <a:extLst>
              <a:ext uri="{FF2B5EF4-FFF2-40B4-BE49-F238E27FC236}">
                <a16:creationId xmlns:a16="http://schemas.microsoft.com/office/drawing/2014/main" id="{A973EB6E-B794-879F-1538-7D41BB950D7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953500" y="1692275"/>
            <a:ext cx="3644900" cy="0"/>
          </a:xfrm>
          <a:prstGeom prst="rect">
            <a:avLst/>
          </a:prstGeom>
          <a:noFill/>
          <a:extLst>
            <a:ext uri="{909E8E84-426E-40DD-AFC4-6F175D3DCCD1}">
              <a14:hiddenFill xmlns:a14="http://schemas.microsoft.com/office/drawing/2010/main">
                <a:solidFill>
                  <a:srgbClr val="FFFFFF"/>
                </a:solidFill>
              </a14:hiddenFill>
            </a:ext>
          </a:extLst>
        </p:spPr>
      </p:pic>
      <p:pic>
        <p:nvPicPr>
          <p:cNvPr id="1049" name="Picture 25" descr="page5image31873536">
            <a:extLst>
              <a:ext uri="{FF2B5EF4-FFF2-40B4-BE49-F238E27FC236}">
                <a16:creationId xmlns:a16="http://schemas.microsoft.com/office/drawing/2014/main" id="{C24D63FD-4869-AB7E-4D80-CDCF1806BE66}"/>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2827000" y="1692275"/>
            <a:ext cx="4051300" cy="0"/>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page6image31973296">
            <a:extLst>
              <a:ext uri="{FF2B5EF4-FFF2-40B4-BE49-F238E27FC236}">
                <a16:creationId xmlns:a16="http://schemas.microsoft.com/office/drawing/2014/main" id="{0488E311-DE70-4086-BAB8-BAAAE7EA030B}"/>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27000" y="5334000"/>
            <a:ext cx="647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51" name="Picture 27" descr="page6image31973504">
            <a:extLst>
              <a:ext uri="{FF2B5EF4-FFF2-40B4-BE49-F238E27FC236}">
                <a16:creationId xmlns:a16="http://schemas.microsoft.com/office/drawing/2014/main" id="{C7D70C62-F34C-AE29-D85C-177B3C23651F}"/>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016000" y="5334000"/>
            <a:ext cx="8001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page6image31973712">
            <a:extLst>
              <a:ext uri="{FF2B5EF4-FFF2-40B4-BE49-F238E27FC236}">
                <a16:creationId xmlns:a16="http://schemas.microsoft.com/office/drawing/2014/main" id="{90483FAE-A0FB-90B5-34F3-7E28256BBF0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32000" y="5334000"/>
            <a:ext cx="5067300" cy="0"/>
          </a:xfrm>
          <a:prstGeom prst="rect">
            <a:avLst/>
          </a:prstGeom>
          <a:noFill/>
          <a:extLst>
            <a:ext uri="{909E8E84-426E-40DD-AFC4-6F175D3DCCD1}">
              <a14:hiddenFill xmlns:a14="http://schemas.microsoft.com/office/drawing/2010/main">
                <a:solidFill>
                  <a:srgbClr val="FFFFFF"/>
                </a:solidFill>
              </a14:hiddenFill>
            </a:ext>
          </a:extLst>
        </p:spPr>
      </p:pic>
      <p:pic>
        <p:nvPicPr>
          <p:cNvPr id="1053" name="Picture 29" descr="page6image31973920">
            <a:extLst>
              <a:ext uri="{FF2B5EF4-FFF2-40B4-BE49-F238E27FC236}">
                <a16:creationId xmlns:a16="http://schemas.microsoft.com/office/drawing/2014/main" id="{916C0A11-07FD-C8D2-B3AA-1649ECCF0F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02500" y="5334000"/>
            <a:ext cx="17526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page7image30998736">
            <a:extLst>
              <a:ext uri="{FF2B5EF4-FFF2-40B4-BE49-F238E27FC236}">
                <a16:creationId xmlns:a16="http://schemas.microsoft.com/office/drawing/2014/main" id="{369D3E25-E4BA-7259-22DC-6A35D97F2323}"/>
              </a:ext>
            </a:extLst>
          </p:cNvPr>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27000" y="10455275"/>
            <a:ext cx="2336800" cy="0"/>
          </a:xfrm>
          <a:prstGeom prst="rect">
            <a:avLst/>
          </a:prstGeom>
          <a:noFill/>
          <a:extLst>
            <a:ext uri="{909E8E84-426E-40DD-AFC4-6F175D3DCCD1}">
              <a14:hiddenFill xmlns:a14="http://schemas.microsoft.com/office/drawing/2010/main">
                <a:solidFill>
                  <a:srgbClr val="FFFFFF"/>
                </a:solidFill>
              </a14:hiddenFill>
            </a:ext>
          </a:extLst>
        </p:spPr>
      </p:pic>
      <p:pic>
        <p:nvPicPr>
          <p:cNvPr id="1055" name="Picture 31" descr="page7image31001232">
            <a:extLst>
              <a:ext uri="{FF2B5EF4-FFF2-40B4-BE49-F238E27FC236}">
                <a16:creationId xmlns:a16="http://schemas.microsoft.com/office/drawing/2014/main" id="{F652D577-DF7E-226A-5226-A4A4D5C26182}"/>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667000" y="10455275"/>
            <a:ext cx="5346700" cy="165100"/>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page7image31001440">
            <a:extLst>
              <a:ext uri="{FF2B5EF4-FFF2-40B4-BE49-F238E27FC236}">
                <a16:creationId xmlns:a16="http://schemas.microsoft.com/office/drawing/2014/main" id="{D98A7914-31AE-75BD-1711-EBF07B4B3C60}"/>
              </a:ext>
            </a:extLst>
          </p:cNvPr>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127000" y="10896600"/>
            <a:ext cx="3327400" cy="165100"/>
          </a:xfrm>
          <a:prstGeom prst="rect">
            <a:avLst/>
          </a:prstGeom>
          <a:noFill/>
          <a:extLst>
            <a:ext uri="{909E8E84-426E-40DD-AFC4-6F175D3DCCD1}">
              <a14:hiddenFill xmlns:a14="http://schemas.microsoft.com/office/drawing/2010/main">
                <a:solidFill>
                  <a:srgbClr val="FFFFFF"/>
                </a:solidFill>
              </a14:hiddenFill>
            </a:ext>
          </a:extLst>
        </p:spPr>
      </p:pic>
      <p:pic>
        <p:nvPicPr>
          <p:cNvPr id="1057" name="Picture 33" descr="page7image31001648">
            <a:extLst>
              <a:ext uri="{FF2B5EF4-FFF2-40B4-BE49-F238E27FC236}">
                <a16:creationId xmlns:a16="http://schemas.microsoft.com/office/drawing/2014/main" id="{47A626EF-987A-5302-CA4F-E71E1214DB88}"/>
              </a:ext>
            </a:extLst>
          </p:cNvPr>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127000" y="11337925"/>
            <a:ext cx="12446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58" name="Picture 34" descr="page7image31001856">
            <a:extLst>
              <a:ext uri="{FF2B5EF4-FFF2-40B4-BE49-F238E27FC236}">
                <a16:creationId xmlns:a16="http://schemas.microsoft.com/office/drawing/2014/main" id="{471E336B-2641-C979-225E-250CC9DC1F8F}"/>
              </a:ext>
            </a:extLst>
          </p:cNvPr>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127000" y="13122275"/>
            <a:ext cx="8763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59" name="Picture 35" descr="page7image31002064">
            <a:extLst>
              <a:ext uri="{FF2B5EF4-FFF2-40B4-BE49-F238E27FC236}">
                <a16:creationId xmlns:a16="http://schemas.microsoft.com/office/drawing/2014/main" id="{32BCC1C6-DE2E-E11F-EF1F-E63CD6F7BE6E}"/>
              </a:ext>
            </a:extLst>
          </p:cNvPr>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1206500" y="13122275"/>
            <a:ext cx="990600" cy="0"/>
          </a:xfrm>
          <a:prstGeom prst="rect">
            <a:avLst/>
          </a:prstGeom>
          <a:noFill/>
          <a:extLst>
            <a:ext uri="{909E8E84-426E-40DD-AFC4-6F175D3DCCD1}">
              <a14:hiddenFill xmlns:a14="http://schemas.microsoft.com/office/drawing/2010/main">
                <a:solidFill>
                  <a:srgbClr val="FFFFFF"/>
                </a:solidFill>
              </a14:hiddenFill>
            </a:ext>
          </a:extLst>
        </p:spPr>
      </p:pic>
      <p:pic>
        <p:nvPicPr>
          <p:cNvPr id="1060" name="Picture 36" descr="page7image31002272">
            <a:extLst>
              <a:ext uri="{FF2B5EF4-FFF2-40B4-BE49-F238E27FC236}">
                <a16:creationId xmlns:a16="http://schemas.microsoft.com/office/drawing/2014/main" id="{AC8DD4BA-8FCC-EEFA-AAF6-67E9F7430CC9}"/>
              </a:ext>
            </a:extLst>
          </p:cNvPr>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2413000" y="13122275"/>
            <a:ext cx="30353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61" name="Picture 37" descr="page8image31643536">
            <a:extLst>
              <a:ext uri="{FF2B5EF4-FFF2-40B4-BE49-F238E27FC236}">
                <a16:creationId xmlns:a16="http://schemas.microsoft.com/office/drawing/2014/main" id="{9F1B698D-0490-B04B-508C-E595411BF967}"/>
              </a:ext>
            </a:extLst>
          </p:cNvPr>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127000" y="13822363"/>
            <a:ext cx="6400800" cy="1841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03180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AE7F5C-C371-F2F2-9B5A-7B77AE2AA41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0C694E7-7296-BFFF-612E-635E4288EF29}"/>
              </a:ext>
            </a:extLst>
          </p:cNvPr>
          <p:cNvSpPr txBox="1"/>
          <p:nvPr/>
        </p:nvSpPr>
        <p:spPr>
          <a:xfrm>
            <a:off x="1689652" y="198781"/>
            <a:ext cx="9134061" cy="6555641"/>
          </a:xfrm>
          <a:prstGeom prst="rect">
            <a:avLst/>
          </a:prstGeom>
          <a:noFill/>
        </p:spPr>
        <p:txBody>
          <a:bodyPr wrap="square">
            <a:spAutoFit/>
          </a:bodyPr>
          <a:lstStyle/>
          <a:p>
            <a:pPr marL="457200" marR="0">
              <a:spcBef>
                <a:spcPts val="0"/>
              </a:spcBef>
              <a:spcAft>
                <a:spcPts val="0"/>
              </a:spcAft>
            </a:pPr>
            <a:r>
              <a:rPr lang="en-US" sz="2800" b="1" kern="0" dirty="0">
                <a:effectLst/>
                <a:latin typeface="TimesNewRomanPS"/>
                <a:ea typeface="Times New Roman" panose="02020603050405020304" pitchFamily="18" charset="0"/>
                <a:cs typeface="Calibri" panose="020F0502020204030204" pitchFamily="34" charset="0"/>
              </a:rPr>
              <a:t>How long before I get my first benefit deposit? </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2800" kern="0" dirty="0">
                <a:effectLst/>
                <a:latin typeface="TimesNewRomanPSMT"/>
                <a:ea typeface="Times New Roman" panose="02020603050405020304" pitchFamily="18" charset="0"/>
                <a:cs typeface="Calibri" panose="020F0502020204030204" pitchFamily="34" charset="0"/>
              </a:rPr>
              <a:t>Once SURS receives your application along with copies of required documents, SURS staff will have enough information to calculate and supply a Preliminary Estimated Payment (PEP) within 60 to 90 days. </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2800" kern="0" dirty="0">
                <a:effectLst/>
                <a:latin typeface="TimesNewRomanPSMT"/>
                <a:ea typeface="Times New Roman" panose="02020603050405020304" pitchFamily="18" charset="0"/>
                <a:cs typeface="Calibri" panose="020F0502020204030204" pitchFamily="34" charset="0"/>
              </a:rPr>
              <a:t>The PEP is an estimated payment based on the higher of the General Formula or the Money Purchase amount. </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2800" kern="0" dirty="0">
                <a:effectLst/>
                <a:latin typeface="TimesNewRomanPSMT"/>
                <a:ea typeface="Times New Roman" panose="02020603050405020304" pitchFamily="18" charset="0"/>
                <a:cs typeface="Calibri" panose="020F0502020204030204" pitchFamily="34" charset="0"/>
              </a:rPr>
              <a:t>You will receive benefits near the start of your first full month of retirement. </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2800" kern="0" dirty="0">
                <a:effectLst/>
                <a:latin typeface="TimesNewRomanPSMT"/>
                <a:ea typeface="Times New Roman" panose="02020603050405020304" pitchFamily="18" charset="0"/>
                <a:cs typeface="Calibri" panose="020F0502020204030204" pitchFamily="34" charset="0"/>
              </a:rPr>
              <a:t>You will receive the PEP payments until your benefit is finalized. </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2800" kern="0" dirty="0">
                <a:effectLst/>
                <a:latin typeface="TimesNewRomanPSMT"/>
                <a:ea typeface="Times New Roman" panose="02020603050405020304" pitchFamily="18" charset="0"/>
                <a:cs typeface="Calibri" panose="020F0502020204030204" pitchFamily="34" charset="0"/>
              </a:rPr>
              <a:t>When your retirement claim is finalized, you will receive a catch-up check for the difference between your PEP payments and the actual monthly benefit amount due you, retroactive to the effective date your annuity began. </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959106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4DA16F-81DC-8656-2077-5766677C4D9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185644E2-315F-A459-D516-41D50A2222BB}"/>
              </a:ext>
            </a:extLst>
          </p:cNvPr>
          <p:cNvSpPr txBox="1"/>
          <p:nvPr/>
        </p:nvSpPr>
        <p:spPr>
          <a:xfrm>
            <a:off x="1689652" y="198781"/>
            <a:ext cx="9134061" cy="6986528"/>
          </a:xfrm>
          <a:prstGeom prst="rect">
            <a:avLst/>
          </a:prstGeom>
          <a:noFill/>
        </p:spPr>
        <p:txBody>
          <a:bodyPr wrap="square">
            <a:spAutoFit/>
          </a:bodyPr>
          <a:lstStyle/>
          <a:p>
            <a:pPr marL="457200" marR="0">
              <a:spcBef>
                <a:spcPts val="0"/>
              </a:spcBef>
              <a:spcAft>
                <a:spcPts val="0"/>
              </a:spcAft>
            </a:pP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What documents may need to be included with my retirement application? </a:t>
            </a:r>
            <a:endParaRPr lang="en-US" sz="28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marR="0" lvl="1" indent="-285750">
              <a:spcBef>
                <a:spcPts val="0"/>
              </a:spcBef>
              <a:spcAft>
                <a:spcPts val="0"/>
              </a:spcAft>
              <a:buSzPts val="1000"/>
              <a:buFont typeface="Symbol" pitchFamily="2" charset="2"/>
              <a:buChar char=""/>
              <a:tabLst>
                <a:tab pos="914400" algn="l"/>
              </a:tabLst>
            </a:pP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a copy of your birth certificate </a:t>
            </a:r>
            <a:endParaRPr lang="en-US" sz="28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marR="0" lvl="1" indent="-285750">
              <a:spcBef>
                <a:spcPts val="0"/>
              </a:spcBef>
              <a:spcAft>
                <a:spcPts val="0"/>
              </a:spcAft>
              <a:buSzPts val="1000"/>
              <a:buFont typeface="Symbol" pitchFamily="2" charset="2"/>
              <a:buChar char=""/>
              <a:tabLst>
                <a:tab pos="914400" algn="l"/>
              </a:tabLst>
            </a:pP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copies of your marriage/civil union certificate and your spouse’s/civil union </a:t>
            </a:r>
          </a:p>
          <a:p>
            <a:pPr marL="742950" marR="0" lvl="1" indent="-285750">
              <a:spcBef>
                <a:spcPts val="0"/>
              </a:spcBef>
              <a:spcAft>
                <a:spcPts val="0"/>
              </a:spcAft>
              <a:buSzPts val="1000"/>
              <a:buFont typeface="Symbol" pitchFamily="2" charset="2"/>
              <a:buChar char=""/>
              <a:tabLst>
                <a:tab pos="914400" algn="l"/>
              </a:tabLst>
            </a:pP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partner’s birth certificate </a:t>
            </a:r>
            <a:endParaRPr lang="en-US" sz="28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marR="0" lvl="1" indent="-285750">
              <a:spcBef>
                <a:spcPts val="0"/>
              </a:spcBef>
              <a:spcAft>
                <a:spcPts val="0"/>
              </a:spcAft>
              <a:buSzPts val="1000"/>
              <a:buFont typeface="Symbol" pitchFamily="2" charset="2"/>
              <a:buChar char=""/>
              <a:tabLst>
                <a:tab pos="914400" algn="l"/>
              </a:tabLst>
            </a:pP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other survivors’ birth certificates: dependent parent, age 55 and over and dependent children </a:t>
            </a:r>
            <a:endParaRPr lang="en-US" sz="28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marR="0" lvl="1" indent="-285750">
              <a:spcBef>
                <a:spcPts val="0"/>
              </a:spcBef>
              <a:spcAft>
                <a:spcPts val="0"/>
              </a:spcAft>
              <a:buSzPts val="1000"/>
              <a:buFont typeface="Symbol" pitchFamily="2" charset="2"/>
              <a:buChar char=""/>
              <a:tabLst>
                <a:tab pos="914400" algn="l"/>
              </a:tabLst>
            </a:pP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If over age 18, to qualify for a survivor’s benefit the child must have been diagnosed with a disability before 18. </a:t>
            </a:r>
            <a:endParaRPr lang="en-US" sz="28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marR="0" lvl="1" indent="-285750">
              <a:spcBef>
                <a:spcPts val="0"/>
              </a:spcBef>
              <a:spcAft>
                <a:spcPts val="0"/>
              </a:spcAft>
              <a:buSzPts val="1000"/>
              <a:buFont typeface="Symbol" pitchFamily="2" charset="2"/>
              <a:buChar char=""/>
              <a:tabLst>
                <a:tab pos="914400" algn="l"/>
              </a:tabLst>
            </a:pP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A copy of your Medicare card or notice of ineligibility (if applicable) </a:t>
            </a:r>
            <a:endParaRPr lang="en-US" sz="28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marR="0" lvl="1" indent="-285750">
              <a:spcBef>
                <a:spcPts val="0"/>
              </a:spcBef>
              <a:spcAft>
                <a:spcPts val="0"/>
              </a:spcAft>
              <a:buSzPts val="1000"/>
              <a:buFont typeface="Symbol" pitchFamily="2" charset="2"/>
              <a:buChar char=""/>
              <a:tabLst>
                <a:tab pos="914400" algn="l"/>
              </a:tabLst>
            </a:pP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A copy of your dependent’s Medicare card or notice of ineligibility (if applicable) </a:t>
            </a:r>
            <a:endParaRPr lang="en-US" sz="28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457200" marR="0">
              <a:spcBef>
                <a:spcPts val="0"/>
              </a:spcBef>
              <a:spcAft>
                <a:spcPts val="0"/>
              </a:spcAft>
            </a:pP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252314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766588-0864-0DFF-2EA0-B5767855D01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485E51C-B40F-25B1-3070-0FD2DE741AE0}"/>
              </a:ext>
            </a:extLst>
          </p:cNvPr>
          <p:cNvSpPr txBox="1"/>
          <p:nvPr/>
        </p:nvSpPr>
        <p:spPr>
          <a:xfrm>
            <a:off x="1689652" y="198781"/>
            <a:ext cx="9134061" cy="8340745"/>
          </a:xfrm>
          <a:prstGeom prst="rect">
            <a:avLst/>
          </a:prstGeom>
          <a:noFill/>
        </p:spPr>
        <p:txBody>
          <a:bodyPr wrap="square">
            <a:spAutoFit/>
          </a:bodyPr>
          <a:lstStyle/>
          <a:p>
            <a:pPr marL="0" marR="0">
              <a:spcBef>
                <a:spcPts val="0"/>
              </a:spcBef>
              <a:spcAft>
                <a:spcPts val="0"/>
              </a:spcAft>
            </a:pP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Early Retirement and Enhancement Options (or sick day payout) per the Contract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spcBef>
                <a:spcPts val="0"/>
              </a:spcBef>
              <a:spcAft>
                <a:spcPts val="0"/>
              </a:spcAft>
            </a:pPr>
            <a:endPar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Note: </a:t>
            </a: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Enhancement is given through the Collective Bargaining Agreement (CBA); buying years of service is a separate benefit through SURS. Enhancement is cashing out a % of sick days as salary.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spcBef>
                <a:spcPts val="0"/>
              </a:spcBef>
              <a:spcAft>
                <a:spcPts val="0"/>
              </a:spcAft>
            </a:pPr>
            <a:endPar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Do I have Retirement Benefits in my CCCTU Contract in addition to my SURS pension? </a:t>
            </a: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Yes, the Early Retirement Program and Retiree Salary Enhancement. These benefits can be found in the Faculty Contract Pages 19-22 and Professional Contract Pages 10-13.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457200" marR="0">
              <a:spcBef>
                <a:spcPts val="0"/>
              </a:spcBef>
              <a:spcAft>
                <a:spcPts val="0"/>
              </a:spcAft>
            </a:pP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marR="0" lvl="1" indent="-285750">
              <a:spcBef>
                <a:spcPts val="0"/>
              </a:spcBef>
              <a:spcAft>
                <a:spcPts val="0"/>
              </a:spcAft>
              <a:buSzPts val="1000"/>
              <a:buFont typeface="Symbol" pitchFamily="2" charset="2"/>
              <a:buChar char=""/>
              <a:tabLst>
                <a:tab pos="914400" algn="l"/>
              </a:tabLst>
            </a:pPr>
            <a:endParaRPr lang="en-US" sz="28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457200" marR="0">
              <a:spcBef>
                <a:spcPts val="0"/>
              </a:spcBef>
              <a:spcAft>
                <a:spcPts val="0"/>
              </a:spcAft>
            </a:pP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842856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012BF9-40FA-F168-5B34-E5611DA7D5B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230CE87-1B4D-A26F-9B7D-41B3295C3941}"/>
              </a:ext>
            </a:extLst>
          </p:cNvPr>
          <p:cNvSpPr txBox="1"/>
          <p:nvPr/>
        </p:nvSpPr>
        <p:spPr>
          <a:xfrm>
            <a:off x="1689652" y="198781"/>
            <a:ext cx="9134061" cy="6124754"/>
          </a:xfrm>
          <a:prstGeom prst="rect">
            <a:avLst/>
          </a:prstGeom>
          <a:noFill/>
        </p:spPr>
        <p:txBody>
          <a:bodyPr wrap="square">
            <a:spAutoFit/>
          </a:bodyPr>
          <a:lstStyle/>
          <a:p>
            <a:pPr marL="0" marR="0">
              <a:spcBef>
                <a:spcPts val="0"/>
              </a:spcBef>
              <a:spcAft>
                <a:spcPts val="0"/>
              </a:spcAft>
            </a:pP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Faculty &amp; Training Specialists (July 15, 2026): </a:t>
            </a:r>
            <a:endParaRPr lang="en-US" sz="28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spcBef>
                <a:spcPts val="0"/>
              </a:spcBef>
              <a:spcAft>
                <a:spcPts val="0"/>
              </a:spcAft>
            </a:pPr>
            <a:r>
              <a:rPr lang="en-US" sz="2800" kern="0" dirty="0">
                <a:solidFill>
                  <a:srgbClr val="0260BF"/>
                </a:solidFill>
                <a:effectLst/>
                <a:latin typeface="Times New Roman" panose="02020603050405020304" pitchFamily="18" charset="0"/>
                <a:ea typeface="Times New Roman" panose="02020603050405020304" pitchFamily="18" charset="0"/>
                <a:cs typeface="Times New Roman" panose="02020603050405020304" pitchFamily="18" charset="0"/>
              </a:rPr>
              <a:t>https://</a:t>
            </a:r>
            <a:r>
              <a:rPr lang="en-US" sz="2800" kern="0" dirty="0" err="1">
                <a:solidFill>
                  <a:srgbClr val="0260BF"/>
                </a:solidFill>
                <a:effectLst/>
                <a:latin typeface="Times New Roman" panose="02020603050405020304" pitchFamily="18" charset="0"/>
                <a:ea typeface="Times New Roman" panose="02020603050405020304" pitchFamily="18" charset="0"/>
                <a:cs typeface="Times New Roman" panose="02020603050405020304" pitchFamily="18" charset="0"/>
              </a:rPr>
              <a:t>www.ccctu.org</a:t>
            </a:r>
            <a:r>
              <a:rPr lang="en-US" sz="2800" kern="0" dirty="0">
                <a:solidFill>
                  <a:srgbClr val="0260BF"/>
                </a:solidFill>
                <a:effectLst/>
                <a:latin typeface="Times New Roman" panose="02020603050405020304" pitchFamily="18" charset="0"/>
                <a:ea typeface="Times New Roman" panose="02020603050405020304" pitchFamily="18" charset="0"/>
                <a:cs typeface="Times New Roman" panose="02020603050405020304" pitchFamily="18" charset="0"/>
              </a:rPr>
              <a:t>/_files/</a:t>
            </a:r>
            <a:r>
              <a:rPr lang="en-US" sz="2800" kern="0" dirty="0" err="1">
                <a:solidFill>
                  <a:srgbClr val="0260BF"/>
                </a:solidFill>
                <a:effectLst/>
                <a:latin typeface="Times New Roman" panose="02020603050405020304" pitchFamily="18" charset="0"/>
                <a:ea typeface="Times New Roman" panose="02020603050405020304" pitchFamily="18" charset="0"/>
                <a:cs typeface="Times New Roman" panose="02020603050405020304" pitchFamily="18" charset="0"/>
              </a:rPr>
              <a:t>ugd</a:t>
            </a:r>
            <a:r>
              <a:rPr lang="en-US" sz="2800" kern="0" dirty="0">
                <a:solidFill>
                  <a:srgbClr val="0260BF"/>
                </a:solidFill>
                <a:effectLst/>
                <a:latin typeface="Times New Roman" panose="02020603050405020304" pitchFamily="18" charset="0"/>
                <a:ea typeface="Times New Roman" panose="02020603050405020304" pitchFamily="18" charset="0"/>
                <a:cs typeface="Times New Roman" panose="02020603050405020304" pitchFamily="18" charset="0"/>
              </a:rPr>
              <a:t>/2f249a_86369d3faea149c2b37b490d01d06db8.pdf </a:t>
            </a:r>
            <a:endParaRPr lang="en-US" sz="28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spcBef>
                <a:spcPts val="0"/>
              </a:spcBef>
              <a:spcAft>
                <a:spcPts val="0"/>
              </a:spcAft>
            </a:pP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Professionals (July 15, 2026): </a:t>
            </a:r>
            <a:endParaRPr lang="en-US" sz="28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spcBef>
                <a:spcPts val="0"/>
              </a:spcBef>
              <a:spcAft>
                <a:spcPts val="0"/>
              </a:spcAft>
            </a:pPr>
            <a:r>
              <a:rPr lang="en-US" sz="2800" kern="0" dirty="0">
                <a:solidFill>
                  <a:srgbClr val="0260BF"/>
                </a:solidFill>
                <a:effectLst/>
                <a:latin typeface="Times New Roman" panose="02020603050405020304" pitchFamily="18" charset="0"/>
                <a:ea typeface="Times New Roman" panose="02020603050405020304" pitchFamily="18" charset="0"/>
                <a:cs typeface="Times New Roman" panose="02020603050405020304" pitchFamily="18" charset="0"/>
              </a:rPr>
              <a:t>https://</a:t>
            </a:r>
            <a:r>
              <a:rPr lang="en-US" sz="2800" kern="0" dirty="0" err="1">
                <a:solidFill>
                  <a:srgbClr val="0260BF"/>
                </a:solidFill>
                <a:effectLst/>
                <a:latin typeface="Times New Roman" panose="02020603050405020304" pitchFamily="18" charset="0"/>
                <a:ea typeface="Times New Roman" panose="02020603050405020304" pitchFamily="18" charset="0"/>
                <a:cs typeface="Times New Roman" panose="02020603050405020304" pitchFamily="18" charset="0"/>
              </a:rPr>
              <a:t>www.ccctu.org</a:t>
            </a:r>
            <a:r>
              <a:rPr lang="en-US" sz="2800" kern="0" dirty="0">
                <a:solidFill>
                  <a:srgbClr val="0260BF"/>
                </a:solidFill>
                <a:effectLst/>
                <a:latin typeface="Times New Roman" panose="02020603050405020304" pitchFamily="18" charset="0"/>
                <a:ea typeface="Times New Roman" panose="02020603050405020304" pitchFamily="18" charset="0"/>
                <a:cs typeface="Times New Roman" panose="02020603050405020304" pitchFamily="18" charset="0"/>
              </a:rPr>
              <a:t>/_files/</a:t>
            </a:r>
            <a:r>
              <a:rPr lang="en-US" sz="2800" kern="0" dirty="0" err="1">
                <a:solidFill>
                  <a:srgbClr val="0260BF"/>
                </a:solidFill>
                <a:effectLst/>
                <a:latin typeface="Times New Roman" panose="02020603050405020304" pitchFamily="18" charset="0"/>
                <a:ea typeface="Times New Roman" panose="02020603050405020304" pitchFamily="18" charset="0"/>
                <a:cs typeface="Times New Roman" panose="02020603050405020304" pitchFamily="18" charset="0"/>
              </a:rPr>
              <a:t>ugd</a:t>
            </a:r>
            <a:r>
              <a:rPr lang="en-US" sz="2800" kern="0" dirty="0">
                <a:solidFill>
                  <a:srgbClr val="0260BF"/>
                </a:solidFill>
                <a:effectLst/>
                <a:latin typeface="Times New Roman" panose="02020603050405020304" pitchFamily="18" charset="0"/>
                <a:ea typeface="Times New Roman" panose="02020603050405020304" pitchFamily="18" charset="0"/>
                <a:cs typeface="Times New Roman" panose="02020603050405020304" pitchFamily="18" charset="0"/>
              </a:rPr>
              <a:t>/2f249a_56ca4452bca043a6935655268984d7af.pdf </a:t>
            </a:r>
            <a:endParaRPr lang="en-US" sz="28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spcBef>
                <a:spcPts val="0"/>
              </a:spcBef>
              <a:spcAft>
                <a:spcPts val="0"/>
              </a:spcAft>
            </a:pP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Security (Dec. 31, 2024): </a:t>
            </a:r>
            <a:endParaRPr lang="en-US" sz="28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spcBef>
                <a:spcPts val="0"/>
              </a:spcBef>
              <a:spcAft>
                <a:spcPts val="0"/>
              </a:spcAft>
            </a:pPr>
            <a:r>
              <a:rPr lang="en-US" sz="2800" kern="0" dirty="0">
                <a:solidFill>
                  <a:srgbClr val="0260BF"/>
                </a:solidFill>
                <a:effectLst/>
                <a:latin typeface="Times New Roman" panose="02020603050405020304" pitchFamily="18" charset="0"/>
                <a:ea typeface="Times New Roman" panose="02020603050405020304" pitchFamily="18" charset="0"/>
                <a:cs typeface="Times New Roman" panose="02020603050405020304" pitchFamily="18" charset="0"/>
              </a:rPr>
              <a:t>https://</a:t>
            </a:r>
            <a:r>
              <a:rPr lang="en-US" sz="2800" kern="0" dirty="0" err="1">
                <a:solidFill>
                  <a:srgbClr val="0260BF"/>
                </a:solidFill>
                <a:effectLst/>
                <a:latin typeface="Times New Roman" panose="02020603050405020304" pitchFamily="18" charset="0"/>
                <a:ea typeface="Times New Roman" panose="02020603050405020304" pitchFamily="18" charset="0"/>
                <a:cs typeface="Times New Roman" panose="02020603050405020304" pitchFamily="18" charset="0"/>
              </a:rPr>
              <a:t>www.ccctu.org</a:t>
            </a:r>
            <a:r>
              <a:rPr lang="en-US" sz="2800" kern="0" dirty="0">
                <a:solidFill>
                  <a:srgbClr val="0260BF"/>
                </a:solidFill>
                <a:effectLst/>
                <a:latin typeface="Times New Roman" panose="02020603050405020304" pitchFamily="18" charset="0"/>
                <a:ea typeface="Times New Roman" panose="02020603050405020304" pitchFamily="18" charset="0"/>
                <a:cs typeface="Times New Roman" panose="02020603050405020304" pitchFamily="18" charset="0"/>
              </a:rPr>
              <a:t>/_files/</a:t>
            </a:r>
            <a:r>
              <a:rPr lang="en-US" sz="2800" kern="0" dirty="0" err="1">
                <a:solidFill>
                  <a:srgbClr val="0260BF"/>
                </a:solidFill>
                <a:effectLst/>
                <a:latin typeface="Times New Roman" panose="02020603050405020304" pitchFamily="18" charset="0"/>
                <a:ea typeface="Times New Roman" panose="02020603050405020304" pitchFamily="18" charset="0"/>
                <a:cs typeface="Times New Roman" panose="02020603050405020304" pitchFamily="18" charset="0"/>
              </a:rPr>
              <a:t>ugd</a:t>
            </a:r>
            <a:r>
              <a:rPr lang="en-US" sz="2800" kern="0" dirty="0">
                <a:solidFill>
                  <a:srgbClr val="0260BF"/>
                </a:solidFill>
                <a:effectLst/>
                <a:latin typeface="Times New Roman" panose="02020603050405020304" pitchFamily="18" charset="0"/>
                <a:ea typeface="Times New Roman" panose="02020603050405020304" pitchFamily="18" charset="0"/>
                <a:cs typeface="Times New Roman" panose="02020603050405020304" pitchFamily="18" charset="0"/>
              </a:rPr>
              <a:t>/2f249a_6bcbd6fcec6d4b688ccce6008fe26659.pdf </a:t>
            </a:r>
            <a:endParaRPr lang="en-US" sz="28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457200" marR="0">
              <a:spcBef>
                <a:spcPts val="0"/>
              </a:spcBef>
              <a:spcAft>
                <a:spcPts val="0"/>
              </a:spcAft>
            </a:pPr>
            <a:endPar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800" b="1" kern="0" dirty="0">
                <a:effectLst/>
                <a:latin typeface="TimesNewRomanPS"/>
                <a:ea typeface="Times New Roman" panose="02020603050405020304" pitchFamily="18" charset="0"/>
                <a:cs typeface="Times New Roman" panose="02020603050405020304" pitchFamily="18" charset="0"/>
              </a:rPr>
              <a:t>CCC Human Resources: </a:t>
            </a:r>
            <a:r>
              <a:rPr lang="en-US" sz="2800" kern="0" dirty="0">
                <a:solidFill>
                  <a:srgbClr val="0F54CC"/>
                </a:solidFill>
                <a:effectLst/>
                <a:latin typeface="TimesNewRomanPSMT"/>
                <a:ea typeface="Times New Roman" panose="02020603050405020304" pitchFamily="18" charset="0"/>
                <a:cs typeface="Times New Roman" panose="02020603050405020304" pitchFamily="18" charset="0"/>
              </a:rPr>
              <a:t>https://</a:t>
            </a:r>
            <a:r>
              <a:rPr lang="en-US" sz="2800" kern="0" dirty="0" err="1">
                <a:solidFill>
                  <a:srgbClr val="0F54CC"/>
                </a:solidFill>
                <a:effectLst/>
                <a:latin typeface="TimesNewRomanPSMT"/>
                <a:ea typeface="Times New Roman" panose="02020603050405020304" pitchFamily="18" charset="0"/>
                <a:cs typeface="Times New Roman" panose="02020603050405020304" pitchFamily="18" charset="0"/>
              </a:rPr>
              <a:t>www.ccc.edu</a:t>
            </a:r>
            <a:r>
              <a:rPr lang="en-US" sz="2800" kern="0" dirty="0">
                <a:solidFill>
                  <a:srgbClr val="0F54CC"/>
                </a:solidFill>
                <a:effectLst/>
                <a:latin typeface="TimesNewRomanPSMT"/>
                <a:ea typeface="Times New Roman" panose="02020603050405020304" pitchFamily="18" charset="0"/>
                <a:cs typeface="Times New Roman" panose="02020603050405020304" pitchFamily="18" charset="0"/>
              </a:rPr>
              <a:t>/departments/Pages/Salary-</a:t>
            </a:r>
            <a:r>
              <a:rPr lang="en-US" sz="2800" kern="0" dirty="0" err="1">
                <a:solidFill>
                  <a:srgbClr val="0F54CC"/>
                </a:solidFill>
                <a:effectLst/>
                <a:latin typeface="TimesNewRomanPSMT"/>
                <a:ea typeface="Times New Roman" panose="02020603050405020304" pitchFamily="18" charset="0"/>
                <a:cs typeface="Times New Roman" panose="02020603050405020304" pitchFamily="18" charset="0"/>
              </a:rPr>
              <a:t>Enhancement.aspx</a:t>
            </a:r>
            <a:r>
              <a:rPr lang="en-US" sz="2800" kern="0" dirty="0">
                <a:solidFill>
                  <a:srgbClr val="0F54CC"/>
                </a:solidFill>
                <a:effectLst/>
                <a:latin typeface="TimesNewRomanPSMT"/>
                <a:ea typeface="Times New Roman" panose="02020603050405020304" pitchFamily="18" charset="0"/>
                <a:cs typeface="Times New Roman" panose="02020603050405020304" pitchFamily="18" charset="0"/>
              </a:rPr>
              <a:t> </a:t>
            </a:r>
          </a:p>
          <a:p>
            <a:pPr marL="457200" marR="0">
              <a:spcBef>
                <a:spcPts val="0"/>
              </a:spcBef>
              <a:spcAft>
                <a:spcPts val="0"/>
              </a:spcAft>
            </a:pP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204515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018087-EA36-1508-0D57-5D64C88BE38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72E6B41-6F10-1B47-D1D8-0AFB81586325}"/>
              </a:ext>
            </a:extLst>
          </p:cNvPr>
          <p:cNvSpPr txBox="1"/>
          <p:nvPr/>
        </p:nvSpPr>
        <p:spPr>
          <a:xfrm>
            <a:off x="1689652" y="198781"/>
            <a:ext cx="9134061" cy="6986528"/>
          </a:xfrm>
          <a:prstGeom prst="rect">
            <a:avLst/>
          </a:prstGeom>
          <a:noFill/>
        </p:spPr>
        <p:txBody>
          <a:bodyPr wrap="square">
            <a:spAutoFit/>
          </a:bodyPr>
          <a:lstStyle/>
          <a:p>
            <a:pPr marL="0" marR="0">
              <a:spcBef>
                <a:spcPts val="0"/>
              </a:spcBef>
              <a:spcAft>
                <a:spcPts val="0"/>
              </a:spcAft>
            </a:pP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Does any faculty or professional qualify? </a:t>
            </a:r>
          </a:p>
          <a:p>
            <a:pPr marL="0" marR="0">
              <a:spcBef>
                <a:spcPts val="0"/>
              </a:spcBef>
              <a:spcAft>
                <a:spcPts val="0"/>
              </a:spcAft>
            </a:pPr>
            <a:endPar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You must have been employed by CCC for at least 10 </a:t>
            </a:r>
            <a:endParaRPr lang="en-US" sz="28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spcBef>
                <a:spcPts val="0"/>
              </a:spcBef>
              <a:spcAft>
                <a:spcPts val="0"/>
              </a:spcAft>
            </a:pP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years. In addition, the Enhancement Benefit requires an age of 55 years or older. </a:t>
            </a:r>
            <a:endParaRPr lang="en-US" sz="28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spcBef>
                <a:spcPts val="0"/>
              </a:spcBef>
              <a:spcAft>
                <a:spcPts val="0"/>
              </a:spcAft>
            </a:pP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What are the Benefits of Early Retirement? </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After retirement, you can receive 6 years of Life Insurance and up to 10 years of Health Insurance for yourself and dependents at the CCCTU Contract rate until you reach 65. After the age of 65, your Health Insurance can be obtained at the full cost from CCC for you and your dependents. Continuing with CCC Insurance can help retirees who are not Medicare eligible and covers non-Medicare providers. If you are Medicare eligible, a Medicare Supplement can be obtained at a much lower cost than CCC Insurance coverage. </a:t>
            </a:r>
            <a:endParaRPr lang="en-US" sz="28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457200" marR="0">
              <a:spcBef>
                <a:spcPts val="0"/>
              </a:spcBef>
              <a:spcAft>
                <a:spcPts val="0"/>
              </a:spcAft>
            </a:pP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294284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41F3F0-477A-A6AA-7E27-327D414DBE5D}"/>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0E34874-30E9-2BF9-8DF8-1ABC7690F69F}"/>
              </a:ext>
            </a:extLst>
          </p:cNvPr>
          <p:cNvSpPr txBox="1"/>
          <p:nvPr/>
        </p:nvSpPr>
        <p:spPr>
          <a:xfrm>
            <a:off x="1689652" y="198781"/>
            <a:ext cx="9134061" cy="6863417"/>
          </a:xfrm>
          <a:prstGeom prst="rect">
            <a:avLst/>
          </a:prstGeom>
          <a:noFill/>
        </p:spPr>
        <p:txBody>
          <a:bodyPr wrap="square">
            <a:spAutoFit/>
          </a:bodyPr>
          <a:lstStyle/>
          <a:p>
            <a:pPr marL="0" marR="0">
              <a:spcBef>
                <a:spcPts val="0"/>
              </a:spcBef>
              <a:spcAft>
                <a:spcPts val="0"/>
              </a:spcAft>
            </a:pPr>
            <a:endPar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What are the Benefits of the Retiree Salary Enhancement? </a:t>
            </a: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In your last two years before retirement, you can use some of your sick days to increase your base salary and net pay. In addition, the enhanced salary could increase your SURS Earnings Average. Your sick days not used for enhancement can be used as a Service Credit Year for your SURS Pension as follows: (No sick day payout after retirement is allowed passed July 1, 2014)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spcBef>
                <a:spcPts val="0"/>
              </a:spcBef>
              <a:spcAft>
                <a:spcPts val="0"/>
              </a:spcAft>
            </a:pPr>
            <a:r>
              <a:rPr lang="en-US" sz="3200" i="1" kern="0" dirty="0">
                <a:effectLst/>
                <a:latin typeface="Times New Roman" panose="02020603050405020304" pitchFamily="18" charset="0"/>
                <a:ea typeface="Times New Roman" panose="02020603050405020304" pitchFamily="18" charset="0"/>
                <a:cs typeface="Times New Roman" panose="02020603050405020304" pitchFamily="18" charset="0"/>
              </a:rPr>
              <a:t>Unpaid Sick Days: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20 – 59 Days = 1/4 Year 120 – 179 Days = 3/4 Year 60 – 119 Days = 1/2 Year 180 or more Days = 1 Year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457200" marR="0">
              <a:spcBef>
                <a:spcPts val="0"/>
              </a:spcBef>
              <a:spcAft>
                <a:spcPts val="0"/>
              </a:spcAft>
            </a:pP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1995580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2DDED1-156C-A081-0412-34A7DC67AE2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FD64E9C5-B9F9-8038-F46C-B66C54E4C1DD}"/>
              </a:ext>
            </a:extLst>
          </p:cNvPr>
          <p:cNvSpPr txBox="1"/>
          <p:nvPr/>
        </p:nvSpPr>
        <p:spPr>
          <a:xfrm>
            <a:off x="1689652" y="198781"/>
            <a:ext cx="9134061" cy="6494085"/>
          </a:xfrm>
          <a:prstGeom prst="rect">
            <a:avLst/>
          </a:prstGeom>
          <a:noFill/>
        </p:spPr>
        <p:txBody>
          <a:bodyPr wrap="square">
            <a:spAutoFit/>
          </a:bodyPr>
          <a:lstStyle/>
          <a:p>
            <a:pPr marL="0" marR="0">
              <a:spcBef>
                <a:spcPts val="0"/>
              </a:spcBef>
              <a:spcAft>
                <a:spcPts val="0"/>
              </a:spcAft>
            </a:pP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How do I compute the enhancement? </a:t>
            </a:r>
          </a:p>
          <a:p>
            <a:pPr marL="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Your base salary would be increased by 30% of 80% of your sick days for one or two years. </a:t>
            </a:r>
          </a:p>
          <a:p>
            <a:pPr marL="0" marR="0">
              <a:spcBef>
                <a:spcPts val="0"/>
              </a:spcBef>
              <a:spcAft>
                <a:spcPts val="0"/>
              </a:spcAft>
            </a:pPr>
            <a:r>
              <a:rPr lang="en-US" sz="3200" kern="0" dirty="0">
                <a:latin typeface="Times New Roman" panose="02020603050405020304" pitchFamily="18" charset="0"/>
                <a:ea typeface="Times New Roman" panose="02020603050405020304" pitchFamily="18" charset="0"/>
                <a:cs typeface="Times New Roman" panose="02020603050405020304" pitchFamily="18" charset="0"/>
              </a:rPr>
              <a:t>For e</a:t>
            </a: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xample: 200 sick days x 30% x 80% equals 48 sick days for enhancement. </a:t>
            </a:r>
          </a:p>
          <a:p>
            <a:pPr marL="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If your annual salary is $90,000 for 36 weeks or 180 days, each day is worth $500 x 48 enhancement days equals $24,000 added to your base salary, giving you a higher average for your pension calculation. </a:t>
            </a:r>
          </a:p>
          <a:p>
            <a:pPr marL="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Receiving the enhancement over 2 years rather than 1 year is recommended to avoid the 20% pension increase limit and higher tax brackets in the payout years.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942811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BFBC4F-F0FB-AC09-B70A-1304DE30664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8E71484-1C80-DD29-8C37-946092AC6533}"/>
              </a:ext>
            </a:extLst>
          </p:cNvPr>
          <p:cNvSpPr txBox="1"/>
          <p:nvPr/>
        </p:nvSpPr>
        <p:spPr>
          <a:xfrm>
            <a:off x="1689652" y="198781"/>
            <a:ext cx="9134061" cy="6001643"/>
          </a:xfrm>
          <a:prstGeom prst="rect">
            <a:avLst/>
          </a:prstGeom>
          <a:noFill/>
        </p:spPr>
        <p:txBody>
          <a:bodyPr wrap="square">
            <a:spAutoFit/>
          </a:bodyPr>
          <a:lstStyle/>
          <a:p>
            <a:pPr marL="0" marR="0">
              <a:spcBef>
                <a:spcPts val="0"/>
              </a:spcBef>
              <a:spcAft>
                <a:spcPts val="0"/>
              </a:spcAft>
            </a:pP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Do I get these Contract Benefits automatically when retiring? </a:t>
            </a:r>
          </a:p>
          <a:p>
            <a:pPr marL="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No, you must apply and submit your applications to CCC by the deadline given in the contract. </a:t>
            </a:r>
          </a:p>
          <a:p>
            <a:pPr marL="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For Early Retirement, the deadline is Oct. 15th for fall and March 15th for spring or summer. </a:t>
            </a:r>
          </a:p>
          <a:p>
            <a:pPr marL="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For Enhancement, the deadline is Oct. 15th  and May 1st. </a:t>
            </a:r>
          </a:p>
          <a:p>
            <a:pPr marL="0" marR="0">
              <a:spcBef>
                <a:spcPts val="0"/>
              </a:spcBef>
              <a:spcAft>
                <a:spcPts val="0"/>
              </a:spcAft>
            </a:pP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Once I submit my letter of intent to retire, can I retract that decision? </a:t>
            </a: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No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spcBef>
                <a:spcPts val="0"/>
              </a:spcBef>
              <a:spcAft>
                <a:spcPts val="0"/>
              </a:spcAft>
            </a:pP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Will these Contractual Benefits be in the next contract? </a:t>
            </a: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Maybe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523588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F69844-F8AC-2328-672F-10C69B0D3CA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552B16A-605F-98A6-87AC-B26C64E9455B}"/>
              </a:ext>
            </a:extLst>
          </p:cNvPr>
          <p:cNvSpPr txBox="1"/>
          <p:nvPr/>
        </p:nvSpPr>
        <p:spPr>
          <a:xfrm>
            <a:off x="1689652" y="198781"/>
            <a:ext cx="9134061" cy="6494085"/>
          </a:xfrm>
          <a:prstGeom prst="rect">
            <a:avLst/>
          </a:prstGeom>
          <a:noFill/>
        </p:spPr>
        <p:txBody>
          <a:bodyPr wrap="square">
            <a:spAutoFit/>
          </a:bodyPr>
          <a:lstStyle/>
          <a:p>
            <a:pPr marL="0" marR="0">
              <a:spcBef>
                <a:spcPts val="0"/>
              </a:spcBef>
              <a:spcAft>
                <a:spcPts val="0"/>
              </a:spcAft>
            </a:pPr>
            <a:r>
              <a:rPr lang="en-US" sz="3200" b="1" kern="0" dirty="0">
                <a:effectLst/>
                <a:latin typeface="TimesNewRomanPS"/>
                <a:ea typeface="Times New Roman" panose="02020603050405020304" pitchFamily="18" charset="0"/>
                <a:cs typeface="Times New Roman" panose="02020603050405020304" pitchFamily="18" charset="0"/>
              </a:rPr>
              <a:t>Social Security and WEP (Windfall Elimination Provision)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3200" b="1" kern="0" dirty="0">
                <a:solidFill>
                  <a:srgbClr val="0260BF"/>
                </a:solidFill>
                <a:effectLst/>
                <a:latin typeface="TimesNewRomanPS"/>
                <a:ea typeface="Times New Roman" panose="02020603050405020304" pitchFamily="18" charset="0"/>
                <a:cs typeface="Times New Roman" panose="02020603050405020304" pitchFamily="18" charset="0"/>
              </a:rPr>
              <a:t>https://</a:t>
            </a:r>
            <a:r>
              <a:rPr lang="en-US" sz="3200" b="1" kern="0" dirty="0" err="1">
                <a:solidFill>
                  <a:srgbClr val="0260BF"/>
                </a:solidFill>
                <a:effectLst/>
                <a:latin typeface="TimesNewRomanPS"/>
                <a:ea typeface="Times New Roman" panose="02020603050405020304" pitchFamily="18" charset="0"/>
                <a:cs typeface="Times New Roman" panose="02020603050405020304" pitchFamily="18" charset="0"/>
              </a:rPr>
              <a:t>www.ssa.gov</a:t>
            </a:r>
            <a:r>
              <a:rPr lang="en-US" sz="3200" b="1" kern="0" dirty="0">
                <a:solidFill>
                  <a:srgbClr val="0260BF"/>
                </a:solidFill>
                <a:effectLst/>
                <a:latin typeface="TimesNewRomanPS"/>
                <a:ea typeface="Times New Roman" panose="02020603050405020304" pitchFamily="18" charset="0"/>
                <a:cs typeface="Times New Roman" panose="02020603050405020304" pitchFamily="18" charset="0"/>
              </a:rPr>
              <a:t>/pubs/EN-05-10045.pdf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3200" b="1" kern="0" dirty="0">
                <a:effectLst/>
                <a:latin typeface="TimesNewRomanPS"/>
                <a:ea typeface="Times New Roman" panose="02020603050405020304" pitchFamily="18" charset="0"/>
                <a:cs typeface="Times New Roman" panose="02020603050405020304" pitchFamily="18" charset="0"/>
              </a:rPr>
              <a:t>WEP and GPO: Understanding Threats to Your Social Security Benefits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3200" kern="0" dirty="0">
                <a:effectLst/>
                <a:latin typeface="TimesNewRomanPSMT"/>
                <a:ea typeface="Times New Roman" panose="02020603050405020304" pitchFamily="18" charset="0"/>
                <a:cs typeface="Times New Roman" panose="02020603050405020304" pitchFamily="18" charset="0"/>
              </a:rPr>
              <a:t>When public school educators retire, they rely on benefits they earned over their years of service in the classroom. However, nearly 3 million retired government or public employees are subject to the Windfall Elimination Provision (WEP) or the Government Pension Offset (GPO), modified Social Security benefit offsets that for almost 40 years has undermined public employees' retirement security.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6147027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ABAA72-E25D-AFB3-1B02-1BD7D2109F05}"/>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85229C4-ECC3-A950-4BB1-DEC04D4FDDF9}"/>
              </a:ext>
            </a:extLst>
          </p:cNvPr>
          <p:cNvSpPr txBox="1"/>
          <p:nvPr/>
        </p:nvSpPr>
        <p:spPr>
          <a:xfrm>
            <a:off x="1689652" y="198781"/>
            <a:ext cx="9134061" cy="6678751"/>
          </a:xfrm>
          <a:prstGeom prst="rect">
            <a:avLst/>
          </a:prstGeom>
          <a:noFill/>
        </p:spPr>
        <p:txBody>
          <a:bodyPr wrap="square">
            <a:spAutoFit/>
          </a:bodyPr>
          <a:lstStyle/>
          <a:p>
            <a:pPr marL="0" marR="0">
              <a:spcBef>
                <a:spcPts val="0"/>
              </a:spcBef>
              <a:spcAft>
                <a:spcPts val="0"/>
              </a:spcAft>
            </a:pPr>
            <a:r>
              <a:rPr lang="en-US" sz="3200" b="1" kern="0" dirty="0">
                <a:effectLst/>
                <a:latin typeface="TimesNewRomanPS"/>
                <a:ea typeface="Times New Roman" panose="02020603050405020304" pitchFamily="18" charset="0"/>
                <a:cs typeface="Times New Roman" panose="02020603050405020304" pitchFamily="18" charset="0"/>
              </a:rPr>
              <a:t>What is the WEP? </a:t>
            </a:r>
          </a:p>
          <a:p>
            <a:pPr marL="0" marR="0">
              <a:spcBef>
                <a:spcPts val="0"/>
              </a:spcBef>
              <a:spcAft>
                <a:spcPts val="0"/>
              </a:spcAft>
            </a:pPr>
            <a:r>
              <a:rPr lang="en-US" sz="3200" kern="0" dirty="0">
                <a:effectLst/>
                <a:latin typeface="TimesNewRomanPSMT"/>
                <a:ea typeface="Times New Roman" panose="02020603050405020304" pitchFamily="18" charset="0"/>
                <a:cs typeface="Times New Roman" panose="02020603050405020304" pitchFamily="18" charset="0"/>
              </a:rPr>
              <a:t>WEP is an offset applied by the </a:t>
            </a:r>
            <a:r>
              <a:rPr lang="en-US" sz="2800" kern="0" dirty="0">
                <a:effectLst/>
                <a:latin typeface="TimesNewRomanPSMT"/>
                <a:ea typeface="Times New Roman" panose="02020603050405020304" pitchFamily="18" charset="0"/>
                <a:cs typeface="Times New Roman" panose="02020603050405020304" pitchFamily="18" charset="0"/>
              </a:rPr>
              <a:t>Social Security Administration that can reduce the size of your Social Security retirement or disability benefit. It applies to people with a combination of Social Security- covered employment and non-covered employment. More specifically, WEP impacts retirees who: </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tabLst>
                <a:tab pos="457200" algn="l"/>
              </a:tabLst>
            </a:pPr>
            <a:r>
              <a:rPr lang="en-US" sz="2800" kern="0" dirty="0">
                <a:effectLst/>
                <a:latin typeface="TimesNewRomanPSMT"/>
                <a:ea typeface="Times New Roman" panose="02020603050405020304" pitchFamily="18" charset="0"/>
                <a:cs typeface="Times New Roman" panose="02020603050405020304" pitchFamily="18" charset="0"/>
              </a:rPr>
              <a:t>Participated in a public pension system in one of 15 states such as Illinois that do not pay into Social Security for public employees; and </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tabLst>
                <a:tab pos="457200" algn="l"/>
              </a:tabLst>
            </a:pPr>
            <a:r>
              <a:rPr lang="en-US" sz="2800" kern="0" dirty="0">
                <a:effectLst/>
                <a:latin typeface="TimesNewRomanPSMT"/>
                <a:ea typeface="Times New Roman" panose="02020603050405020304" pitchFamily="18" charset="0"/>
                <a:cs typeface="Times New Roman" panose="02020603050405020304" pitchFamily="18" charset="0"/>
              </a:rPr>
              <a:t>Paid Social Security taxes while at other jobs at other points in their careers. </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2800" kern="0" dirty="0">
                <a:effectLst/>
                <a:latin typeface="TimesNewRomanPSMT"/>
                <a:ea typeface="Times New Roman" panose="02020603050405020304" pitchFamily="18" charset="0"/>
                <a:cs typeface="Times New Roman" panose="02020603050405020304" pitchFamily="18" charset="0"/>
              </a:rPr>
              <a:t>An example of this would be a person who worked at a private company before getting into teaching or a school nurse who works extra shifts at a hospital. </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447244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46AF88B-11E4-C66E-D2D7-CC10629B7ABD}"/>
              </a:ext>
            </a:extLst>
          </p:cNvPr>
          <p:cNvSpPr txBox="1"/>
          <p:nvPr/>
        </p:nvSpPr>
        <p:spPr>
          <a:xfrm>
            <a:off x="1789043" y="198782"/>
            <a:ext cx="8249479" cy="6494085"/>
          </a:xfrm>
          <a:prstGeom prst="rect">
            <a:avLst/>
          </a:prstGeom>
          <a:noFill/>
        </p:spPr>
        <p:txBody>
          <a:bodyPr wrap="square">
            <a:spAutoFit/>
          </a:bodyPr>
          <a:lstStyle/>
          <a:p>
            <a:pPr marL="0" marR="0">
              <a:spcBef>
                <a:spcPts val="0"/>
              </a:spcBef>
              <a:spcAft>
                <a:spcPts val="0"/>
              </a:spcAft>
            </a:pPr>
            <a:r>
              <a:rPr lang="en-US" sz="3200" b="1" kern="0" dirty="0">
                <a:effectLst/>
                <a:latin typeface="TimesNewRomanPS"/>
                <a:ea typeface="Times New Roman" panose="02020603050405020304" pitchFamily="18" charset="0"/>
                <a:cs typeface="Times New Roman" panose="02020603050405020304" pitchFamily="18" charset="0"/>
              </a:rPr>
              <a:t>Financial Variables to Consider When Deciding to Retire SURS Pension Plans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endParaRPr lang="en-US" sz="3200" kern="0" dirty="0">
              <a:effectLst/>
              <a:latin typeface="TimesNewRomanPSMT"/>
              <a:ea typeface="Times New Roman" panose="02020603050405020304" pitchFamily="18" charset="0"/>
              <a:cs typeface="Times New Roman" panose="02020603050405020304" pitchFamily="18" charset="0"/>
            </a:endParaRPr>
          </a:p>
          <a:p>
            <a:pPr marL="0" marR="0">
              <a:spcBef>
                <a:spcPts val="0"/>
              </a:spcBef>
              <a:spcAft>
                <a:spcPts val="0"/>
              </a:spcAft>
            </a:pPr>
            <a:r>
              <a:rPr lang="en-US" sz="3200" kern="0" dirty="0">
                <a:effectLst/>
                <a:latin typeface="TimesNewRomanPSMT"/>
                <a:ea typeface="Times New Roman" panose="02020603050405020304" pitchFamily="18" charset="0"/>
                <a:cs typeface="Times New Roman" panose="02020603050405020304" pitchFamily="18" charset="0"/>
              </a:rPr>
              <a:t>Details are from the SURS Traditional and Portable Plan Member Guide:</a:t>
            </a:r>
            <a:br>
              <a:rPr lang="en-US" sz="3200" kern="0" dirty="0">
                <a:effectLst/>
                <a:latin typeface="TimesNewRomanPSMT"/>
                <a:ea typeface="Times New Roman" panose="02020603050405020304" pitchFamily="18" charset="0"/>
                <a:cs typeface="Times New Roman" panose="02020603050405020304" pitchFamily="18" charset="0"/>
              </a:rPr>
            </a:br>
            <a:endParaRPr lang="en-US" sz="3200" kern="0" dirty="0">
              <a:effectLst/>
              <a:latin typeface="TimesNewRomanPSMT"/>
              <a:ea typeface="Times New Roman" panose="02020603050405020304" pitchFamily="18" charset="0"/>
              <a:cs typeface="Times New Roman" panose="02020603050405020304" pitchFamily="18" charset="0"/>
            </a:endParaRPr>
          </a:p>
          <a:p>
            <a:pPr marL="0" marR="0">
              <a:spcBef>
                <a:spcPts val="0"/>
              </a:spcBef>
              <a:spcAft>
                <a:spcPts val="0"/>
              </a:spcAft>
            </a:pPr>
            <a:r>
              <a:rPr lang="en-US" sz="3200" kern="0" dirty="0">
                <a:effectLst/>
                <a:latin typeface="TimesNewRomanPSMT"/>
                <a:ea typeface="Times New Roman" panose="02020603050405020304" pitchFamily="18" charset="0"/>
                <a:cs typeface="Times New Roman" panose="02020603050405020304" pitchFamily="18" charset="0"/>
              </a:rPr>
              <a:t>Traditional Plan Member Guide: </a:t>
            </a:r>
            <a:r>
              <a:rPr lang="en-US" sz="3200" kern="0" dirty="0">
                <a:solidFill>
                  <a:srgbClr val="0260BF"/>
                </a:solidFill>
                <a:effectLst/>
                <a:latin typeface="TimesNewRomanPSMT"/>
                <a:ea typeface="Times New Roman" panose="02020603050405020304" pitchFamily="18" charset="0"/>
                <a:cs typeface="Times New Roman" panose="02020603050405020304" pitchFamily="18" charset="0"/>
              </a:rPr>
              <a:t>https://</a:t>
            </a:r>
            <a:r>
              <a:rPr lang="en-US" sz="3200" kern="0" dirty="0" err="1">
                <a:solidFill>
                  <a:srgbClr val="0260BF"/>
                </a:solidFill>
                <a:effectLst/>
                <a:latin typeface="TimesNewRomanPSMT"/>
                <a:ea typeface="Times New Roman" panose="02020603050405020304" pitchFamily="18" charset="0"/>
                <a:cs typeface="Times New Roman" panose="02020603050405020304" pitchFamily="18" charset="0"/>
              </a:rPr>
              <a:t>surs.org</a:t>
            </a:r>
            <a:r>
              <a:rPr lang="en-US" sz="3200" kern="0" dirty="0">
                <a:solidFill>
                  <a:srgbClr val="0260BF"/>
                </a:solidFill>
                <a:effectLst/>
                <a:latin typeface="TimesNewRomanPSMT"/>
                <a:ea typeface="Times New Roman" panose="02020603050405020304" pitchFamily="18" charset="0"/>
                <a:cs typeface="Times New Roman" panose="02020603050405020304" pitchFamily="18" charset="0"/>
              </a:rPr>
              <a:t>/wp-content/uploads/Guide-</a:t>
            </a:r>
            <a:r>
              <a:rPr lang="en-US" sz="3200" kern="0" dirty="0" err="1">
                <a:solidFill>
                  <a:srgbClr val="0260BF"/>
                </a:solidFill>
                <a:effectLst/>
                <a:latin typeface="TimesNewRomanPSMT"/>
                <a:ea typeface="Times New Roman" panose="02020603050405020304" pitchFamily="18" charset="0"/>
                <a:cs typeface="Times New Roman" panose="02020603050405020304" pitchFamily="18" charset="0"/>
              </a:rPr>
              <a:t>TRD.pdf</a:t>
            </a:r>
            <a:r>
              <a:rPr lang="en-US" sz="3200" kern="0" dirty="0">
                <a:solidFill>
                  <a:srgbClr val="0260BF"/>
                </a:solidFill>
                <a:effectLst/>
                <a:latin typeface="TimesNewRomanPSMT"/>
                <a:ea typeface="Times New Roman" panose="02020603050405020304" pitchFamily="18" charset="0"/>
                <a:cs typeface="Times New Roman" panose="02020603050405020304" pitchFamily="18" charset="0"/>
              </a:rPr>
              <a:t> </a:t>
            </a:r>
          </a:p>
          <a:p>
            <a:pPr marL="0" marR="0">
              <a:spcBef>
                <a:spcPts val="0"/>
              </a:spcBef>
              <a:spcAft>
                <a:spcPts val="0"/>
              </a:spcAft>
            </a:pPr>
            <a:endParaRPr lang="en-US" sz="3200" kern="0" dirty="0">
              <a:solidFill>
                <a:srgbClr val="0260BF"/>
              </a:solidFill>
              <a:effectLst/>
              <a:latin typeface="TimesNewRomanPSMT"/>
              <a:ea typeface="Times New Roman" panose="02020603050405020304" pitchFamily="18" charset="0"/>
              <a:cs typeface="Times New Roman" panose="02020603050405020304" pitchFamily="18" charset="0"/>
            </a:endParaRPr>
          </a:p>
          <a:p>
            <a:pPr marL="0" marR="0">
              <a:spcBef>
                <a:spcPts val="0"/>
              </a:spcBef>
              <a:spcAft>
                <a:spcPts val="0"/>
              </a:spcAft>
            </a:pPr>
            <a:r>
              <a:rPr lang="en-US" sz="3200" kern="0" dirty="0">
                <a:effectLst/>
                <a:latin typeface="TimesNewRomanPSMT"/>
                <a:ea typeface="Times New Roman" panose="02020603050405020304" pitchFamily="18" charset="0"/>
                <a:cs typeface="Times New Roman" panose="02020603050405020304" pitchFamily="18" charset="0"/>
              </a:rPr>
              <a:t>Portable Plan Member Guide: </a:t>
            </a:r>
            <a:r>
              <a:rPr lang="en-US" sz="3200" kern="0" dirty="0">
                <a:solidFill>
                  <a:srgbClr val="0260BF"/>
                </a:solidFill>
                <a:effectLst/>
                <a:latin typeface="TimesNewRomanPSMT"/>
                <a:ea typeface="Times New Roman" panose="02020603050405020304" pitchFamily="18" charset="0"/>
                <a:cs typeface="Times New Roman" panose="02020603050405020304" pitchFamily="18" charset="0"/>
              </a:rPr>
              <a:t>https://</a:t>
            </a:r>
            <a:r>
              <a:rPr lang="en-US" sz="3200" kern="0" dirty="0" err="1">
                <a:solidFill>
                  <a:srgbClr val="0260BF"/>
                </a:solidFill>
                <a:effectLst/>
                <a:latin typeface="TimesNewRomanPSMT"/>
                <a:ea typeface="Times New Roman" panose="02020603050405020304" pitchFamily="18" charset="0"/>
                <a:cs typeface="Times New Roman" panose="02020603050405020304" pitchFamily="18" charset="0"/>
              </a:rPr>
              <a:t>surs.org</a:t>
            </a:r>
            <a:r>
              <a:rPr lang="en-US" sz="3200" kern="0" dirty="0">
                <a:solidFill>
                  <a:srgbClr val="0260BF"/>
                </a:solidFill>
                <a:effectLst/>
                <a:latin typeface="TimesNewRomanPSMT"/>
                <a:ea typeface="Times New Roman" panose="02020603050405020304" pitchFamily="18" charset="0"/>
                <a:cs typeface="Times New Roman" panose="02020603050405020304" pitchFamily="18" charset="0"/>
              </a:rPr>
              <a:t>/wp-content/uploads/Guide-</a:t>
            </a:r>
            <a:r>
              <a:rPr lang="en-US" sz="3200" kern="0" dirty="0" err="1">
                <a:solidFill>
                  <a:srgbClr val="0260BF"/>
                </a:solidFill>
                <a:effectLst/>
                <a:latin typeface="TimesNewRomanPSMT"/>
                <a:ea typeface="Times New Roman" panose="02020603050405020304" pitchFamily="18" charset="0"/>
                <a:cs typeface="Times New Roman" panose="02020603050405020304" pitchFamily="18" charset="0"/>
              </a:rPr>
              <a:t>PRT.pdf</a:t>
            </a:r>
            <a:r>
              <a:rPr lang="en-US" sz="3200" kern="0" dirty="0">
                <a:solidFill>
                  <a:srgbClr val="0260BF"/>
                </a:solidFill>
                <a:effectLst/>
                <a:latin typeface="TimesNewRomanPSMT"/>
                <a:ea typeface="Times New Roman" panose="02020603050405020304" pitchFamily="18" charset="0"/>
                <a:cs typeface="Times New Roman" panose="02020603050405020304" pitchFamily="18" charset="0"/>
              </a:rPr>
              <a:t>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701976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6BC677-F2F6-9852-FEAA-13CAB977F45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15D529C-5431-BDE2-F883-5D7087BC96D2}"/>
              </a:ext>
            </a:extLst>
          </p:cNvPr>
          <p:cNvSpPr txBox="1"/>
          <p:nvPr/>
        </p:nvSpPr>
        <p:spPr>
          <a:xfrm>
            <a:off x="1689652" y="198781"/>
            <a:ext cx="9134061" cy="6494085"/>
          </a:xfrm>
          <a:prstGeom prst="rect">
            <a:avLst/>
          </a:prstGeom>
          <a:noFill/>
        </p:spPr>
        <p:txBody>
          <a:bodyPr wrap="square">
            <a:spAutoFit/>
          </a:bodyPr>
          <a:lstStyle/>
          <a:p>
            <a:pPr marL="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It's helpful to remember that WEP is not about where you live, but where you work.</a:t>
            </a:r>
          </a:p>
          <a:p>
            <a:pPr marL="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For example, if you worked as an educator in California, where your employer would not have been paying into Social Security, and then moved to Florida after retiring, you would still be impacted. </a:t>
            </a:r>
          </a:p>
          <a:p>
            <a:pPr marL="0" marR="0">
              <a:spcBef>
                <a:spcPts val="0"/>
              </a:spcBef>
              <a:spcAft>
                <a:spcPts val="0"/>
              </a:spcAft>
            </a:pP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The WEP provisions hurt approximately 25 percent of public workers across the United States. In December 2021, approximately 2 million people (roughly 3 percent of all Social Security beneficiaries) were impacted by the WEP. As of March 2022, roughly 716,000 people were impacted by GPO.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216117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82F1D9-1B0A-220D-4EAA-6FE3579C7E4D}"/>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A236490-4681-88B1-942D-2DB6AE087F37}"/>
              </a:ext>
            </a:extLst>
          </p:cNvPr>
          <p:cNvSpPr txBox="1"/>
          <p:nvPr/>
        </p:nvSpPr>
        <p:spPr>
          <a:xfrm>
            <a:off x="1689652" y="198781"/>
            <a:ext cx="9134061" cy="5016758"/>
          </a:xfrm>
          <a:prstGeom prst="rect">
            <a:avLst/>
          </a:prstGeom>
          <a:noFill/>
        </p:spPr>
        <p:txBody>
          <a:bodyPr wrap="square">
            <a:spAutoFit/>
          </a:bodyPr>
          <a:lstStyle/>
          <a:p>
            <a:pPr marL="0" marR="0">
              <a:spcBef>
                <a:spcPts val="0"/>
              </a:spcBef>
              <a:spcAft>
                <a:spcPts val="0"/>
              </a:spcAft>
            </a:pP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How will WEP impact me? </a:t>
            </a:r>
          </a:p>
          <a:p>
            <a:pPr marL="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The WEP reduction is determined based on a complicated formula that takes into account earnings during Social Security-covered employment and the length of that employment. </a:t>
            </a:r>
          </a:p>
          <a:p>
            <a:pPr marL="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The Social Security Administration has an Online calculator that can estimate individual WEP reductions. </a:t>
            </a:r>
          </a:p>
          <a:p>
            <a:pPr marL="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The WEP could reduce your Social Security benefit by up to one-half.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7460446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8634B5-22C0-9C03-C432-E4ECDE152F6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964EC69-EF10-2F62-E5F3-3CD5639BD564}"/>
              </a:ext>
            </a:extLst>
          </p:cNvPr>
          <p:cNvSpPr txBox="1"/>
          <p:nvPr/>
        </p:nvSpPr>
        <p:spPr>
          <a:xfrm>
            <a:off x="1689652" y="139146"/>
            <a:ext cx="9462052" cy="6124754"/>
          </a:xfrm>
          <a:prstGeom prst="rect">
            <a:avLst/>
          </a:prstGeom>
          <a:noFill/>
        </p:spPr>
        <p:txBody>
          <a:bodyPr wrap="square">
            <a:spAutoFit/>
          </a:bodyPr>
          <a:lstStyle/>
          <a:p>
            <a:pPr marL="0" marR="0">
              <a:spcBef>
                <a:spcPts val="0"/>
              </a:spcBef>
              <a:spcAft>
                <a:spcPts val="0"/>
              </a:spcAft>
            </a:pP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What is the Government Pension Offset (GPO)? How will GPO impact me?</a:t>
            </a:r>
          </a:p>
          <a:p>
            <a:pPr marL="0" marR="0">
              <a:spcBef>
                <a:spcPts val="0"/>
              </a:spcBef>
              <a:spcAft>
                <a:spcPts val="0"/>
              </a:spcAft>
            </a:pP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GPO is an offset that is applied to the spousal or widow(er)'s benefits retirees receive from Social Security when their spouse retires, becomes disabled or dies. </a:t>
            </a:r>
          </a:p>
          <a:p>
            <a:pPr marL="0" marR="0">
              <a:spcBef>
                <a:spcPts val="0"/>
              </a:spcBef>
              <a:spcAft>
                <a:spcPts val="0"/>
              </a:spcAft>
            </a:pP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If the retiree is a public servant who receives a pension from work that was not covered by Social Security, the GPO offset requires reduction in their Social Security spousal and widow(er)'s benefit amounting to two-thirds of their public pension. </a:t>
            </a:r>
          </a:p>
          <a:p>
            <a:pPr marL="0" marR="0">
              <a:spcBef>
                <a:spcPts val="0"/>
              </a:spcBef>
              <a:spcAft>
                <a:spcPts val="0"/>
              </a:spcAft>
            </a:pP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If two-thirds of their public pension exceeds their Social Security spousal or widow(er)’s benefit, their benefit could be eliminated entirely. </a:t>
            </a:r>
          </a:p>
          <a:p>
            <a:pPr marL="0" marR="0">
              <a:spcBef>
                <a:spcPts val="0"/>
              </a:spcBef>
              <a:spcAft>
                <a:spcPts val="0"/>
              </a:spcAft>
            </a:pP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The GPO has a disproportionate impact on women. </a:t>
            </a:r>
            <a:endParaRPr lang="en-US" sz="28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8932562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7F967B-1D35-D295-3CF3-35FFB15BD22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57ACC088-0DD8-2B25-FBBD-F8867D13E4A0}"/>
              </a:ext>
            </a:extLst>
          </p:cNvPr>
          <p:cNvSpPr txBox="1"/>
          <p:nvPr/>
        </p:nvSpPr>
        <p:spPr>
          <a:xfrm>
            <a:off x="1689652" y="139146"/>
            <a:ext cx="9462052" cy="6001643"/>
          </a:xfrm>
          <a:prstGeom prst="rect">
            <a:avLst/>
          </a:prstGeom>
          <a:noFill/>
        </p:spPr>
        <p:txBody>
          <a:bodyPr wrap="square">
            <a:spAutoFit/>
          </a:bodyPr>
          <a:lstStyle/>
          <a:p>
            <a:pPr marL="0" marR="0">
              <a:spcBef>
                <a:spcPts val="0"/>
              </a:spcBef>
              <a:spcAft>
                <a:spcPts val="0"/>
              </a:spcAft>
            </a:pP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CCC Health Care for Retirees and Dependents &amp; Medicare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spcBef>
                <a:spcPts val="0"/>
              </a:spcBef>
              <a:spcAft>
                <a:spcPts val="0"/>
              </a:spcAft>
            </a:pP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New Contract Language Starting 8/1/2022: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“...shall be provided a program of group health insurance for ten (10) years or until the retiree becomes eligible for Medicare, whichever comes first.”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Retiree CCC Insurance has the same coverage as the employees but you are in a different premium group (older retirees). Your subsidized monthly premium will be higher as a retiree. Example: Employee Family coverage is $379.88 but Retiree Family coverage is $504.74.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1388370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0F3283-1B37-FC95-796D-BAF7ABD946E5}"/>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15886FD-8492-C1B5-5BAF-5685E22639C7}"/>
              </a:ext>
            </a:extLst>
          </p:cNvPr>
          <p:cNvSpPr txBox="1"/>
          <p:nvPr/>
        </p:nvSpPr>
        <p:spPr>
          <a:xfrm>
            <a:off x="1689652" y="139146"/>
            <a:ext cx="9462052" cy="6001643"/>
          </a:xfrm>
          <a:prstGeom prst="rect">
            <a:avLst/>
          </a:prstGeom>
          <a:noFill/>
        </p:spPr>
        <p:txBody>
          <a:bodyPr wrap="square">
            <a:spAutoFit/>
          </a:bodyPr>
          <a:lstStyle/>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After 65 with no dependents under 65. You could buy a Medicare Supplement (about $250) or Advantage Plan (as low as $0) for each Medicare eligible participant.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BUT </a:t>
            </a: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if your dependents are under 65 and they need CCC insurance, you and your dependents will have to pay the unsubsidized monthly insurance which will be thousands more per year. For example, using 2024 rates, a subsidized retired couple’s monthly premium would go from $371.13 to $2,468.20 unsubsidized or a Family monthly premium would go from $504.74 to $4,120.57 unsubsidized.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3140405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60FE90-F7B7-59BD-EA0A-09F0D3CB4C65}"/>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54E7B6D8-855D-E008-4D2F-605D2EC1EB95}"/>
              </a:ext>
            </a:extLst>
          </p:cNvPr>
          <p:cNvSpPr txBox="1"/>
          <p:nvPr/>
        </p:nvSpPr>
        <p:spPr>
          <a:xfrm>
            <a:off x="1689652" y="139146"/>
            <a:ext cx="9631018" cy="6494085"/>
          </a:xfrm>
          <a:prstGeom prst="rect">
            <a:avLst/>
          </a:prstGeom>
          <a:noFill/>
        </p:spPr>
        <p:txBody>
          <a:bodyPr wrap="square">
            <a:spAutoFit/>
          </a:bodyPr>
          <a:lstStyle/>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After 65 your subsidized CCC Health Insurance ends, you can continue paying the single coverage full  monthly cost of $1,120.09 for a PPO or $388.69 for an HMO. </a:t>
            </a:r>
          </a:p>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But CCC's insurance is very expensive for what you receive. CCC's secondary policy is not designed to cover the gaps in Medicare but might cover some.</a:t>
            </a:r>
          </a:p>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CCC does cover costs charged by physicians who do not accept Medicare. CCC covers foreign travel. CCC also includes a RX policy. </a:t>
            </a:r>
          </a:p>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But if your physician accepts Medicare, CCC Health Insurance might pay nothing towards your medical bill under 65.</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3841896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26E1A7-5062-67C7-F253-F4141D8EDA0A}"/>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F914D8F6-0765-1903-D523-EA3AE401ACC9}"/>
              </a:ext>
            </a:extLst>
          </p:cNvPr>
          <p:cNvSpPr txBox="1"/>
          <p:nvPr/>
        </p:nvSpPr>
        <p:spPr>
          <a:xfrm>
            <a:off x="1689652" y="139146"/>
            <a:ext cx="9462052" cy="584775"/>
          </a:xfrm>
          <a:prstGeom prst="rect">
            <a:avLst/>
          </a:prstGeom>
          <a:noFill/>
        </p:spPr>
        <p:txBody>
          <a:bodyPr wrap="square">
            <a:spAutoFit/>
          </a:bodyPr>
          <a:lstStyle/>
          <a:p>
            <a:pPr marL="45720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2562007B-D29B-9F0B-7966-F1AEC108784D}"/>
              </a:ext>
            </a:extLst>
          </p:cNvPr>
          <p:cNvSpPr txBox="1"/>
          <p:nvPr/>
        </p:nvSpPr>
        <p:spPr>
          <a:xfrm>
            <a:off x="1391478" y="0"/>
            <a:ext cx="9760225" cy="6001643"/>
          </a:xfrm>
          <a:prstGeom prst="rect">
            <a:avLst/>
          </a:prstGeom>
          <a:noFill/>
        </p:spPr>
        <p:txBody>
          <a:bodyPr wrap="square">
            <a:spAutoFit/>
          </a:bodyPr>
          <a:lstStyle/>
          <a:p>
            <a:pPr marL="457200" marR="0">
              <a:spcBef>
                <a:spcPts val="0"/>
              </a:spcBef>
              <a:spcAft>
                <a:spcPts val="0"/>
              </a:spcAft>
            </a:pPr>
            <a:r>
              <a:rPr lang="en-US" sz="3200" kern="0" dirty="0">
                <a:effectLst/>
                <a:latin typeface="TimesNewRomanPSMT"/>
                <a:ea typeface="Times New Roman" panose="02020603050405020304" pitchFamily="18" charset="0"/>
                <a:cs typeface="Times New Roman" panose="02020603050405020304" pitchFamily="18" charset="0"/>
              </a:rPr>
              <a:t>You can get a medigap policy that pays the 20% coinsurance and covers foreign travel (around $250 per month). </a:t>
            </a:r>
          </a:p>
          <a:p>
            <a:pPr marL="457200" marR="0">
              <a:spcBef>
                <a:spcPts val="0"/>
              </a:spcBef>
              <a:spcAft>
                <a:spcPts val="0"/>
              </a:spcAft>
            </a:pPr>
            <a:r>
              <a:rPr lang="en-US" sz="3200" kern="0" dirty="0">
                <a:effectLst/>
                <a:latin typeface="TimesNewRomanPSMT"/>
                <a:ea typeface="Times New Roman" panose="02020603050405020304" pitchFamily="18" charset="0"/>
                <a:cs typeface="Times New Roman" panose="02020603050405020304" pitchFamily="18" charset="0"/>
              </a:rPr>
              <a:t>Also, you can go to the website below to find the best cost for Medicare Part D /RX policy to cover the types of medication you take (around $50 per month). Please note that a Medicare Advantage Plan (HMO style) covers all the above with premiums as low as $0 per month.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a:spcBef>
                <a:spcPts val="0"/>
              </a:spcBef>
              <a:spcAft>
                <a:spcPts val="0"/>
              </a:spcAft>
            </a:pPr>
            <a:r>
              <a:rPr lang="en-US" sz="3200" kern="0" dirty="0">
                <a:effectLst/>
                <a:latin typeface="TimesNewRomanPSMT"/>
                <a:ea typeface="Times New Roman" panose="02020603050405020304" pitchFamily="18" charset="0"/>
                <a:cs typeface="Times New Roman" panose="02020603050405020304" pitchFamily="18" charset="0"/>
              </a:rPr>
              <a:t>Before you contact Medicare, have your doctor’s names (including specialists) and prescriptions with dosages ready for the phone call or website.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1961998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1660F6-C9B4-AB0A-D4A6-0170A38C52FB}"/>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22044ADB-FCDE-2FC9-542E-E787CAE0C491}"/>
              </a:ext>
            </a:extLst>
          </p:cNvPr>
          <p:cNvSpPr txBox="1"/>
          <p:nvPr/>
        </p:nvSpPr>
        <p:spPr>
          <a:xfrm>
            <a:off x="1689652" y="139146"/>
            <a:ext cx="9462052" cy="584775"/>
          </a:xfrm>
          <a:prstGeom prst="rect">
            <a:avLst/>
          </a:prstGeom>
          <a:noFill/>
        </p:spPr>
        <p:txBody>
          <a:bodyPr wrap="square">
            <a:spAutoFit/>
          </a:bodyPr>
          <a:lstStyle/>
          <a:p>
            <a:pPr marL="45720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8442B70E-4296-3944-7381-4F437B0726CD}"/>
              </a:ext>
            </a:extLst>
          </p:cNvPr>
          <p:cNvSpPr txBox="1"/>
          <p:nvPr/>
        </p:nvSpPr>
        <p:spPr>
          <a:xfrm>
            <a:off x="1391478" y="0"/>
            <a:ext cx="9760225" cy="6986528"/>
          </a:xfrm>
          <a:prstGeom prst="rect">
            <a:avLst/>
          </a:prstGeom>
          <a:noFill/>
        </p:spPr>
        <p:txBody>
          <a:bodyPr wrap="square">
            <a:spAutoFit/>
          </a:bodyPr>
          <a:lstStyle/>
          <a:p>
            <a:pPr marL="457200" marR="0">
              <a:spcBef>
                <a:spcPts val="0"/>
              </a:spcBef>
              <a:spcAft>
                <a:spcPts val="0"/>
              </a:spcAft>
            </a:pP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To get help choosing a Medicare plan option that may suit your needs: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45720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Either contact the Medicare plan directly.</a:t>
            </a:r>
            <a:b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Call 1-800-MEDICARE (1-800-633-4227), TTY users 1-877-486-2048 24 hours a day, 7 days a week or visit </a:t>
            </a:r>
            <a:r>
              <a:rPr lang="en-US" sz="3200" kern="0" dirty="0" err="1">
                <a:solidFill>
                  <a:srgbClr val="0F54CC"/>
                </a:solidFill>
                <a:effectLst/>
                <a:latin typeface="Times New Roman" panose="02020603050405020304" pitchFamily="18" charset="0"/>
                <a:ea typeface="Times New Roman" panose="02020603050405020304" pitchFamily="18" charset="0"/>
                <a:cs typeface="Times New Roman" panose="02020603050405020304" pitchFamily="18" charset="0"/>
              </a:rPr>
              <a:t>www.medicare.gov</a:t>
            </a:r>
            <a:r>
              <a:rPr lang="en-US" sz="3200" kern="0" dirty="0">
                <a:solidFill>
                  <a:srgbClr val="0F54CC"/>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45720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OR contact eHealth - recommended by the American Federal of Teachers</a:t>
            </a:r>
            <a:b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Contact a licensed insurance agency such as eHealth Insurance Services, Inc. Call eHealth’s licensed insurance sales agents at 844-495-2782 TTY users 711 Mon - Fri, 8AM to 8PM ET Or visit </a:t>
            </a:r>
            <a:r>
              <a:rPr lang="en-US" sz="3200" kern="0" dirty="0" err="1">
                <a:solidFill>
                  <a:srgbClr val="0F54CC"/>
                </a:solidFill>
                <a:effectLst/>
                <a:latin typeface="Times New Roman" panose="02020603050405020304" pitchFamily="18" charset="0"/>
                <a:ea typeface="Times New Roman" panose="02020603050405020304" pitchFamily="18" charset="0"/>
                <a:cs typeface="Times New Roman" panose="02020603050405020304" pitchFamily="18" charset="0"/>
              </a:rPr>
              <a:t>eHealthMedicarePlans.com</a:t>
            </a:r>
            <a:r>
              <a:rPr lang="en-US" sz="3200" kern="0" dirty="0">
                <a:solidFill>
                  <a:srgbClr val="0F54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and enter your zip code as requested to get a quote.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6327369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6E0121-CACA-B54C-802B-DCC3403C99A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C381FA9-D9EF-65A1-17DE-756093B23DE6}"/>
              </a:ext>
            </a:extLst>
          </p:cNvPr>
          <p:cNvSpPr txBox="1"/>
          <p:nvPr/>
        </p:nvSpPr>
        <p:spPr>
          <a:xfrm>
            <a:off x="1689652" y="139146"/>
            <a:ext cx="9462052" cy="584775"/>
          </a:xfrm>
          <a:prstGeom prst="rect">
            <a:avLst/>
          </a:prstGeom>
          <a:noFill/>
        </p:spPr>
        <p:txBody>
          <a:bodyPr wrap="square">
            <a:spAutoFit/>
          </a:bodyPr>
          <a:lstStyle/>
          <a:p>
            <a:pPr marL="45720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5F425549-5357-6B4E-9527-9E189FEA2026}"/>
              </a:ext>
            </a:extLst>
          </p:cNvPr>
          <p:cNvSpPr txBox="1"/>
          <p:nvPr/>
        </p:nvSpPr>
        <p:spPr>
          <a:xfrm>
            <a:off x="1391478" y="0"/>
            <a:ext cx="9760225" cy="6986528"/>
          </a:xfrm>
          <a:prstGeom prst="rect">
            <a:avLst/>
          </a:prstGeom>
          <a:noFill/>
        </p:spPr>
        <p:txBody>
          <a:bodyPr wrap="square">
            <a:spAutoFit/>
          </a:bodyPr>
          <a:lstStyle/>
          <a:p>
            <a:pPr marL="457200" marR="0">
              <a:spcBef>
                <a:spcPts val="0"/>
              </a:spcBef>
              <a:spcAft>
                <a:spcPts val="0"/>
              </a:spcAft>
            </a:pPr>
            <a:r>
              <a:rPr lang="en-US" sz="3600" b="1" kern="0" dirty="0">
                <a:latin typeface="Times New Roman" panose="02020603050405020304" pitchFamily="18" charset="0"/>
                <a:ea typeface="Times New Roman" panose="02020603050405020304" pitchFamily="18" charset="0"/>
                <a:cs typeface="Times New Roman" panose="02020603050405020304" pitchFamily="18" charset="0"/>
              </a:rPr>
              <a:t>Steps to Retire without Missing Deadlines</a:t>
            </a:r>
          </a:p>
          <a:p>
            <a:pPr marL="342900" marR="0" lvl="0" indent="-342900">
              <a:spcBef>
                <a:spcPts val="0"/>
              </a:spcBef>
              <a:spcAft>
                <a:spcPts val="0"/>
              </a:spcAft>
              <a:buFont typeface="+mj-lt"/>
              <a:buAutoNum type="arabicPeriod"/>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Make a counseling appointment with SURS.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marR="0" lvl="1" indent="-285750">
              <a:spcBef>
                <a:spcPts val="0"/>
              </a:spcBef>
              <a:spcAft>
                <a:spcPts val="0"/>
              </a:spcAft>
              <a:buSzPts val="1000"/>
              <a:buFont typeface="Symbol" pitchFamily="2" charset="2"/>
              <a:buChar char=""/>
              <a:tabLst>
                <a:tab pos="9144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Know your tier, which is tied to service and age.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91440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Tier I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91440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Tier II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marR="0" lvl="1" indent="-285750">
              <a:spcBef>
                <a:spcPts val="0"/>
              </a:spcBef>
              <a:spcAft>
                <a:spcPts val="0"/>
              </a:spcAft>
              <a:buSzPts val="1000"/>
              <a:buFont typeface="Symbol" pitchFamily="2" charset="2"/>
              <a:buChar char=""/>
              <a:tabLst>
                <a:tab pos="9144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Know your plan.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91440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Traditional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91440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Portable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marR="0" lvl="1" indent="-285750">
              <a:spcBef>
                <a:spcPts val="0"/>
              </a:spcBef>
              <a:spcAft>
                <a:spcPts val="0"/>
              </a:spcAft>
              <a:buSzPts val="1000"/>
              <a:buFont typeface="Symbol" pitchFamily="2" charset="2"/>
              <a:buChar char=""/>
              <a:tabLst>
                <a:tab pos="9144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Prepare questions.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marR="0" lvl="1" indent="-285750">
              <a:spcBef>
                <a:spcPts val="0"/>
              </a:spcBef>
              <a:spcAft>
                <a:spcPts val="0"/>
              </a:spcAft>
              <a:buSzPts val="1000"/>
              <a:buFont typeface="Symbol" pitchFamily="2" charset="2"/>
              <a:buChar char=""/>
              <a:tabLst>
                <a:tab pos="9144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Review the SURS Retirement paperwork Checklist at </a:t>
            </a:r>
            <a:r>
              <a:rPr lang="en-US" sz="3200" kern="0" dirty="0">
                <a:solidFill>
                  <a:srgbClr val="0F54CC"/>
                </a:solidFill>
                <a:effectLst/>
                <a:latin typeface="Times New Roman" panose="02020603050405020304" pitchFamily="18" charset="0"/>
                <a:ea typeface="Times New Roman" panose="02020603050405020304" pitchFamily="18" charset="0"/>
                <a:cs typeface="Times New Roman" panose="02020603050405020304" pitchFamily="18" charset="0"/>
              </a:rPr>
              <a:t>https://</a:t>
            </a:r>
            <a:r>
              <a:rPr lang="en-US" sz="3200" kern="0" dirty="0" err="1">
                <a:solidFill>
                  <a:srgbClr val="0F54CC"/>
                </a:solidFill>
                <a:effectLst/>
                <a:latin typeface="Times New Roman" panose="02020603050405020304" pitchFamily="18" charset="0"/>
                <a:ea typeface="Times New Roman" panose="02020603050405020304" pitchFamily="18" charset="0"/>
                <a:cs typeface="Times New Roman" panose="02020603050405020304" pitchFamily="18" charset="0"/>
              </a:rPr>
              <a:t>surs.org</a:t>
            </a:r>
            <a:r>
              <a:rPr lang="en-US" sz="3200" kern="0" dirty="0">
                <a:solidFill>
                  <a:srgbClr val="0F54CC"/>
                </a:solidFill>
                <a:effectLst/>
                <a:latin typeface="Times New Roman" panose="02020603050405020304" pitchFamily="18" charset="0"/>
                <a:ea typeface="Times New Roman" panose="02020603050405020304" pitchFamily="18" charset="0"/>
                <a:cs typeface="Times New Roman" panose="02020603050405020304" pitchFamily="18" charset="0"/>
              </a:rPr>
              <a:t>/facts-retirement-checklist/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marR="0" lvl="1" indent="-285750">
              <a:spcBef>
                <a:spcPts val="0"/>
              </a:spcBef>
              <a:spcAft>
                <a:spcPts val="0"/>
              </a:spcAft>
              <a:buSzPts val="1000"/>
              <a:buFont typeface="Symbol" pitchFamily="2" charset="2"/>
              <a:buChar char=""/>
              <a:tabLst>
                <a:tab pos="9144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Meet with SURS representative yearly.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457200" marR="0">
              <a:spcBef>
                <a:spcPts val="0"/>
              </a:spcBef>
              <a:spcAft>
                <a:spcPts val="0"/>
              </a:spcAft>
            </a:pPr>
            <a:b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665600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B5B2F1-6899-6491-C39F-771766DA04D5}"/>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D5A441B-72C2-A5AC-1B79-C16994FC523D}"/>
              </a:ext>
            </a:extLst>
          </p:cNvPr>
          <p:cNvSpPr txBox="1"/>
          <p:nvPr/>
        </p:nvSpPr>
        <p:spPr>
          <a:xfrm>
            <a:off x="1689652" y="139146"/>
            <a:ext cx="9462052" cy="584775"/>
          </a:xfrm>
          <a:prstGeom prst="rect">
            <a:avLst/>
          </a:prstGeom>
          <a:noFill/>
        </p:spPr>
        <p:txBody>
          <a:bodyPr wrap="square">
            <a:spAutoFit/>
          </a:bodyPr>
          <a:lstStyle/>
          <a:p>
            <a:pPr marL="45720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AD3AD296-45F4-8137-4549-D745FA37D29E}"/>
              </a:ext>
            </a:extLst>
          </p:cNvPr>
          <p:cNvSpPr txBox="1"/>
          <p:nvPr/>
        </p:nvSpPr>
        <p:spPr>
          <a:xfrm>
            <a:off x="1391478" y="0"/>
            <a:ext cx="9760225" cy="7971413"/>
          </a:xfrm>
          <a:prstGeom prst="rect">
            <a:avLst/>
          </a:prstGeom>
          <a:noFill/>
        </p:spPr>
        <p:txBody>
          <a:bodyPr wrap="square">
            <a:spAutoFit/>
          </a:bodyPr>
          <a:lstStyle/>
          <a:p>
            <a:pPr marR="0" lvl="0">
              <a:spcBef>
                <a:spcPts val="0"/>
              </a:spcBef>
              <a:spcAft>
                <a:spcPts val="0"/>
              </a:spcAft>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2. Make a timeline for a minimum of: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marR="0" lvl="1" indent="-285750">
              <a:spcBef>
                <a:spcPts val="0"/>
              </a:spcBef>
              <a:spcAft>
                <a:spcPts val="0"/>
              </a:spcAft>
              <a:buSzPts val="1000"/>
              <a:buFont typeface="Symbol" pitchFamily="2" charset="2"/>
              <a:buChar char=""/>
              <a:tabLst>
                <a:tab pos="9144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Tier I - 4 years out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marR="0" lvl="1" indent="-285750">
              <a:spcBef>
                <a:spcPts val="0"/>
              </a:spcBef>
              <a:spcAft>
                <a:spcPts val="0"/>
              </a:spcAft>
              <a:buSzPts val="1000"/>
              <a:buFont typeface="Symbol" pitchFamily="2" charset="2"/>
              <a:buChar char=""/>
              <a:tabLst>
                <a:tab pos="9144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Tier II – 8 years out </a:t>
            </a:r>
          </a:p>
          <a:p>
            <a:pPr marR="0" lvl="1">
              <a:spcBef>
                <a:spcPts val="0"/>
              </a:spcBef>
              <a:spcAft>
                <a:spcPts val="0"/>
              </a:spcAft>
              <a:buSzPts val="1000"/>
              <a:tabLst>
                <a:tab pos="914400" algn="l"/>
              </a:tabLst>
            </a:pP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R="0" lvl="0">
              <a:spcBef>
                <a:spcPts val="0"/>
              </a:spcBef>
              <a:spcAft>
                <a:spcPts val="0"/>
              </a:spcAft>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3. Submit a letter of intent to your College President.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marR="0" lvl="1" indent="-285750">
              <a:spcBef>
                <a:spcPts val="0"/>
              </a:spcBef>
              <a:spcAft>
                <a:spcPts val="0"/>
              </a:spcAft>
              <a:buSzPts val="1000"/>
              <a:buFont typeface="Symbol" pitchFamily="2" charset="2"/>
              <a:buChar char=""/>
              <a:tabLst>
                <a:tab pos="9144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Copy your HR Director and Chapter Chair.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marR="0" lvl="1" indent="-285750">
              <a:spcBef>
                <a:spcPts val="0"/>
              </a:spcBef>
              <a:spcAft>
                <a:spcPts val="0"/>
              </a:spcAft>
              <a:buSzPts val="1000"/>
              <a:buFont typeface="Symbol" pitchFamily="2" charset="2"/>
              <a:buChar char=""/>
              <a:tabLst>
                <a:tab pos="9144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Deadlines: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91440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If retiring by the end of the FALL semester, the letter must be submitted by October 15. If retiring by the end of the SPRING semester, the letter must be submitted by March 15. </a:t>
            </a:r>
          </a:p>
          <a:p>
            <a:pPr marL="914400" marR="0">
              <a:spcBef>
                <a:spcPts val="0"/>
              </a:spcBef>
              <a:spcAft>
                <a:spcPts val="0"/>
              </a:spcAft>
            </a:pP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startAt="4"/>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Complete the enhancement paperwork for sick days.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457200" marR="0">
              <a:spcBef>
                <a:spcPts val="0"/>
              </a:spcBef>
              <a:spcAft>
                <a:spcPts val="0"/>
              </a:spcAft>
            </a:pP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457200" marR="0">
              <a:spcBef>
                <a:spcPts val="0"/>
              </a:spcBef>
              <a:spcAft>
                <a:spcPts val="0"/>
              </a:spcAft>
            </a:pPr>
            <a:b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293725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BDCABD-B7CE-B15F-2F37-15EA88B47F8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7970BCC-DF45-5A78-05C5-624642B7415E}"/>
              </a:ext>
            </a:extLst>
          </p:cNvPr>
          <p:cNvSpPr txBox="1"/>
          <p:nvPr/>
        </p:nvSpPr>
        <p:spPr>
          <a:xfrm>
            <a:off x="1789043" y="198782"/>
            <a:ext cx="8994914" cy="6494085"/>
          </a:xfrm>
          <a:prstGeom prst="rect">
            <a:avLst/>
          </a:prstGeom>
          <a:noFill/>
        </p:spPr>
        <p:txBody>
          <a:bodyPr wrap="square">
            <a:spAutoFit/>
          </a:bodyPr>
          <a:lstStyle/>
          <a:p>
            <a:pPr marL="0" marR="0">
              <a:spcBef>
                <a:spcPts val="0"/>
              </a:spcBef>
              <a:spcAft>
                <a:spcPts val="0"/>
              </a:spcAft>
            </a:pPr>
            <a:r>
              <a:rPr lang="en-US" sz="3200" b="1" kern="0" dirty="0">
                <a:effectLst/>
                <a:latin typeface="TimesNewRomanPS"/>
                <a:ea typeface="Times New Roman" panose="02020603050405020304" pitchFamily="18" charset="0"/>
                <a:cs typeface="Times New Roman" panose="02020603050405020304" pitchFamily="18" charset="0"/>
              </a:rPr>
              <a:t>When am I eligible to receive a SURS retirement annuity? </a:t>
            </a:r>
            <a:r>
              <a:rPr lang="en-US" sz="3200" kern="0" dirty="0">
                <a:effectLst/>
                <a:latin typeface="TimesNewRomanPSMT"/>
                <a:ea typeface="Times New Roman" panose="02020603050405020304" pitchFamily="18" charset="0"/>
                <a:cs typeface="Times New Roman" panose="02020603050405020304" pitchFamily="18" charset="0"/>
              </a:rPr>
              <a:t>When you satisfy any of the following: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3200" b="1" kern="0" dirty="0">
                <a:effectLst/>
                <a:latin typeface="TimesNewRomanPS"/>
                <a:ea typeface="Times New Roman" panose="02020603050405020304" pitchFamily="18" charset="0"/>
                <a:cs typeface="Times New Roman" panose="02020603050405020304" pitchFamily="18" charset="0"/>
              </a:rPr>
              <a:t>Tier 1: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3200" kern="0" dirty="0">
                <a:effectLst/>
                <a:latin typeface="TimesNewRomanPSMT"/>
                <a:ea typeface="Times New Roman" panose="02020603050405020304" pitchFamily="18" charset="0"/>
                <a:cs typeface="Times New Roman" panose="02020603050405020304" pitchFamily="18" charset="0"/>
              </a:rPr>
              <a:t>If you first began participation on or before December 31. 2010, you are eligible to receive a retirement annuity when you satisfy any of the following: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TimesNewRomanPSMT"/>
                <a:ea typeface="Times New Roman" panose="02020603050405020304" pitchFamily="18" charset="0"/>
                <a:cs typeface="Calibri" panose="020F0502020204030204" pitchFamily="34" charset="0"/>
              </a:rPr>
              <a:t>You are at least age 55 and have 8 or more years of Illinois service. (Benefits will be reduced for early retirement if you retire between ages 55 and 60.) *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TimesNewRomanPSMT"/>
                <a:ea typeface="Times New Roman" panose="02020603050405020304" pitchFamily="18" charset="0"/>
                <a:cs typeface="Calibri" panose="020F0502020204030204" pitchFamily="34" charset="0"/>
              </a:rPr>
              <a:t>You are at least age 62 and have 5 or more years of service; or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TimesNewRomanPSMT"/>
                <a:ea typeface="Times New Roman" panose="02020603050405020304" pitchFamily="18" charset="0"/>
                <a:cs typeface="Calibri" panose="020F0502020204030204" pitchFamily="34" charset="0"/>
              </a:rPr>
              <a:t>At any age when you achieve 30 years of service.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1223043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7A8A38-6422-3B0C-C29D-5C897A25224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8A5693E-91AE-8F77-718F-723265FD924D}"/>
              </a:ext>
            </a:extLst>
          </p:cNvPr>
          <p:cNvSpPr txBox="1"/>
          <p:nvPr/>
        </p:nvSpPr>
        <p:spPr>
          <a:xfrm>
            <a:off x="1689652" y="139146"/>
            <a:ext cx="9462052" cy="584775"/>
          </a:xfrm>
          <a:prstGeom prst="rect">
            <a:avLst/>
          </a:prstGeom>
          <a:noFill/>
        </p:spPr>
        <p:txBody>
          <a:bodyPr wrap="square">
            <a:spAutoFit/>
          </a:bodyPr>
          <a:lstStyle/>
          <a:p>
            <a:pPr marL="45720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8EB7C3F5-7515-3185-B1A3-1FA892D02611}"/>
              </a:ext>
            </a:extLst>
          </p:cNvPr>
          <p:cNvSpPr txBox="1"/>
          <p:nvPr/>
        </p:nvSpPr>
        <p:spPr>
          <a:xfrm>
            <a:off x="1391478" y="0"/>
            <a:ext cx="9760225" cy="8463855"/>
          </a:xfrm>
          <a:prstGeom prst="rect">
            <a:avLst/>
          </a:prstGeom>
          <a:noFill/>
        </p:spPr>
        <p:txBody>
          <a:bodyPr wrap="square">
            <a:spAutoFit/>
          </a:bodyPr>
          <a:lstStyle/>
          <a:p>
            <a:pPr marR="0" lvl="0">
              <a:spcBef>
                <a:spcPts val="0"/>
              </a:spcBef>
              <a:spcAft>
                <a:spcPts val="0"/>
              </a:spcAft>
              <a:tabLst>
                <a:tab pos="457200" algn="l"/>
              </a:tabLst>
            </a:pPr>
            <a:r>
              <a:rPr lang="en-US" sz="3200" kern="0" dirty="0">
                <a:latin typeface="Times New Roman" panose="02020603050405020304" pitchFamily="18" charset="0"/>
                <a:ea typeface="Times New Roman" panose="02020603050405020304" pitchFamily="18" charset="0"/>
                <a:cs typeface="Times New Roman" panose="02020603050405020304" pitchFamily="18" charset="0"/>
              </a:rPr>
              <a:t>5</a:t>
            </a: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 Complete SURS Retirement Application &amp; Tax Packet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R="0" lvl="0">
              <a:spcBef>
                <a:spcPts val="0"/>
              </a:spcBef>
              <a:spcAft>
                <a:spcPts val="0"/>
              </a:spcAft>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6.  Sign up for Medicare at 65 within a seven-month window or your monthly premiums will likely be much higher.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spcBef>
                <a:spcPts val="0"/>
              </a:spcBef>
              <a:spcAft>
                <a:spcPts val="0"/>
              </a:spcAft>
            </a:pPr>
            <a:r>
              <a:rPr lang="en-US" sz="3200" b="1"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 TIPS : </a:t>
            </a: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Always retire on the last day of the month; retirement starts on the first day of the month. Checks are dispersed on the first of the month.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Don’t miss the Medicare deadline within 7 months of turning 65.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Double-check when your insurance will be activated. </a:t>
            </a:r>
          </a:p>
          <a:p>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You do not want a lapse in service.</a:t>
            </a:r>
            <a:r>
              <a:rPr lang="en-US" sz="3200" dirty="0">
                <a:effectLst/>
                <a:latin typeface="Times New Roman" panose="02020603050405020304" pitchFamily="18" charset="0"/>
                <a:cs typeface="Times New Roman" panose="02020603050405020304" pitchFamily="18" charset="0"/>
              </a:rPr>
              <a:t> To optimize </a:t>
            </a:r>
            <a:r>
              <a:rPr lang="en-US" sz="3200" dirty="0">
                <a:latin typeface="Times New Roman" panose="02020603050405020304" pitchFamily="18" charset="0"/>
                <a:cs typeface="Times New Roman" panose="02020603050405020304" pitchFamily="18" charset="0"/>
              </a:rPr>
              <a:t>enhancement, spread sick day payout over 2 years, lowering your fed tax rate and avoiding SURS cap on annual income increases.</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457200" marR="0">
              <a:spcBef>
                <a:spcPts val="0"/>
              </a:spcBef>
              <a:spcAft>
                <a:spcPts val="0"/>
              </a:spcAft>
            </a:pP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457200" marR="0">
              <a:spcBef>
                <a:spcPts val="0"/>
              </a:spcBef>
              <a:spcAft>
                <a:spcPts val="0"/>
              </a:spcAft>
            </a:pPr>
            <a:b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0818202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94B61D-61AA-13F9-807D-7776B9820B8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2F5532C-6830-C1D7-EDC3-9A5CBB3A0EF9}"/>
              </a:ext>
            </a:extLst>
          </p:cNvPr>
          <p:cNvSpPr txBox="1"/>
          <p:nvPr/>
        </p:nvSpPr>
        <p:spPr>
          <a:xfrm>
            <a:off x="1689652" y="139146"/>
            <a:ext cx="9462052" cy="584775"/>
          </a:xfrm>
          <a:prstGeom prst="rect">
            <a:avLst/>
          </a:prstGeom>
          <a:noFill/>
        </p:spPr>
        <p:txBody>
          <a:bodyPr wrap="square">
            <a:spAutoFit/>
          </a:bodyPr>
          <a:lstStyle/>
          <a:p>
            <a:pPr marL="45720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89DBFBAC-DB05-4972-281A-C6DE956BC57C}"/>
              </a:ext>
            </a:extLst>
          </p:cNvPr>
          <p:cNvSpPr txBox="1"/>
          <p:nvPr/>
        </p:nvSpPr>
        <p:spPr>
          <a:xfrm>
            <a:off x="1391478" y="0"/>
            <a:ext cx="9760225" cy="8740854"/>
          </a:xfrm>
          <a:prstGeom prst="rect">
            <a:avLst/>
          </a:prstGeom>
          <a:noFill/>
        </p:spPr>
        <p:txBody>
          <a:bodyPr wrap="square">
            <a:spAutoFit/>
          </a:bodyPr>
          <a:lstStyle/>
          <a:p>
            <a:endParaRPr lang="en-US" kern="100" dirty="0">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Important Contact Information</a:t>
            </a:r>
          </a:p>
          <a:p>
            <a:pPr marL="0" marR="0">
              <a:spcBef>
                <a:spcPts val="0"/>
              </a:spcBef>
              <a:spcAft>
                <a:spcPts val="0"/>
              </a:spcAft>
            </a:pPr>
            <a:endPar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SURS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1 (800) 275 – 7877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spcBef>
                <a:spcPts val="0"/>
              </a:spcBef>
              <a:spcAft>
                <a:spcPts val="0"/>
              </a:spcAft>
            </a:pPr>
            <a:r>
              <a:rPr lang="en-US" sz="3200" kern="0" dirty="0">
                <a:solidFill>
                  <a:srgbClr val="0F54CC"/>
                </a:solidFill>
                <a:effectLst/>
                <a:latin typeface="Times New Roman" panose="02020603050405020304" pitchFamily="18" charset="0"/>
                <a:ea typeface="Times New Roman" panose="02020603050405020304" pitchFamily="18" charset="0"/>
                <a:cs typeface="Times New Roman" panose="02020603050405020304" pitchFamily="18" charset="0"/>
              </a:rPr>
              <a:t>https://</a:t>
            </a:r>
            <a:r>
              <a:rPr lang="en-US" sz="3200" kern="0" dirty="0" err="1">
                <a:solidFill>
                  <a:srgbClr val="0F54CC"/>
                </a:solidFill>
                <a:effectLst/>
                <a:latin typeface="Times New Roman" panose="02020603050405020304" pitchFamily="18" charset="0"/>
                <a:ea typeface="Times New Roman" panose="02020603050405020304" pitchFamily="18" charset="0"/>
                <a:cs typeface="Times New Roman" panose="02020603050405020304" pitchFamily="18" charset="0"/>
              </a:rPr>
              <a:t>surs.org</a:t>
            </a:r>
            <a:r>
              <a:rPr lang="en-US" sz="3200" kern="0" dirty="0">
                <a:solidFill>
                  <a:srgbClr val="0F54CC"/>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spcBef>
                <a:spcPts val="0"/>
              </a:spcBef>
              <a:spcAft>
                <a:spcPts val="0"/>
              </a:spcAft>
            </a:pP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spcBef>
                <a:spcPts val="0"/>
              </a:spcBef>
              <a:spcAft>
                <a:spcPts val="0"/>
              </a:spcAft>
            </a:pP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CCC Benefits Department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1(312) 553 - 2895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spcBef>
                <a:spcPts val="0"/>
              </a:spcBef>
              <a:spcAft>
                <a:spcPts val="0"/>
              </a:spcAft>
            </a:pPr>
            <a:r>
              <a:rPr lang="en-US" sz="3200" kern="0" dirty="0" err="1">
                <a:solidFill>
                  <a:srgbClr val="0F54CC"/>
                </a:solidFill>
                <a:effectLst/>
                <a:latin typeface="Times New Roman" panose="02020603050405020304" pitchFamily="18" charset="0"/>
                <a:ea typeface="Times New Roman" panose="02020603050405020304" pitchFamily="18" charset="0"/>
                <a:cs typeface="Times New Roman" panose="02020603050405020304" pitchFamily="18" charset="0"/>
              </a:rPr>
              <a:t>benefits@ccc.edu</a:t>
            </a:r>
            <a:r>
              <a:rPr lang="en-US" sz="3200" kern="0" dirty="0">
                <a:solidFill>
                  <a:srgbClr val="0F54CC"/>
                </a:solidFill>
                <a:effectLst/>
                <a:latin typeface="Times New Roman" panose="02020603050405020304" pitchFamily="18" charset="0"/>
                <a:ea typeface="Times New Roman" panose="02020603050405020304" pitchFamily="18" charset="0"/>
                <a:cs typeface="Times New Roman" panose="02020603050405020304" pitchFamily="18" charset="0"/>
              </a:rPr>
              <a:t> https://</a:t>
            </a:r>
            <a:r>
              <a:rPr lang="en-US" sz="3200" kern="0" dirty="0" err="1">
                <a:solidFill>
                  <a:srgbClr val="0F54CC"/>
                </a:solidFill>
                <a:effectLst/>
                <a:latin typeface="Times New Roman" panose="02020603050405020304" pitchFamily="18" charset="0"/>
                <a:ea typeface="Times New Roman" panose="02020603050405020304" pitchFamily="18" charset="0"/>
                <a:cs typeface="Times New Roman" panose="02020603050405020304" pitchFamily="18" charset="0"/>
              </a:rPr>
              <a:t>www.ccc.edu</a:t>
            </a:r>
            <a:r>
              <a:rPr lang="en-US" sz="3200" kern="0" dirty="0">
                <a:solidFill>
                  <a:srgbClr val="0F54CC"/>
                </a:solidFill>
                <a:effectLst/>
                <a:latin typeface="Times New Roman" panose="02020603050405020304" pitchFamily="18" charset="0"/>
                <a:ea typeface="Times New Roman" panose="02020603050405020304" pitchFamily="18" charset="0"/>
                <a:cs typeface="Times New Roman" panose="02020603050405020304" pitchFamily="18" charset="0"/>
              </a:rPr>
              <a:t>/departments/Pages/</a:t>
            </a:r>
            <a:r>
              <a:rPr lang="en-US" sz="3200" kern="0" dirty="0" err="1">
                <a:solidFill>
                  <a:srgbClr val="0F54CC"/>
                </a:solidFill>
                <a:effectLst/>
                <a:latin typeface="Times New Roman" panose="02020603050405020304" pitchFamily="18" charset="0"/>
                <a:ea typeface="Times New Roman" panose="02020603050405020304" pitchFamily="18" charset="0"/>
                <a:cs typeface="Times New Roman" panose="02020603050405020304" pitchFamily="18" charset="0"/>
              </a:rPr>
              <a:t>Benefits.aspx</a:t>
            </a:r>
            <a:r>
              <a:rPr lang="en-US" sz="3200" kern="0" dirty="0">
                <a:solidFill>
                  <a:srgbClr val="0F54CC"/>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spcBef>
                <a:spcPts val="0"/>
              </a:spcBef>
              <a:spcAft>
                <a:spcPts val="0"/>
              </a:spcAft>
            </a:pPr>
            <a:endPar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Medicare</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1 (800) MEDICARE or 1 (800) 633-4227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457200" marR="0">
              <a:spcBef>
                <a:spcPts val="0"/>
              </a:spcBef>
              <a:spcAft>
                <a:spcPts val="0"/>
              </a:spcAft>
            </a:pP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457200" marR="0">
              <a:spcBef>
                <a:spcPts val="0"/>
              </a:spcBef>
              <a:spcAft>
                <a:spcPts val="0"/>
              </a:spcAft>
            </a:pPr>
            <a:b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8297963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4E4143-5BEE-1F3F-B34F-6222DD8BB39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1F37302-C342-F976-F480-9D019E6B83ED}"/>
              </a:ext>
            </a:extLst>
          </p:cNvPr>
          <p:cNvSpPr txBox="1"/>
          <p:nvPr/>
        </p:nvSpPr>
        <p:spPr>
          <a:xfrm>
            <a:off x="1689652" y="139146"/>
            <a:ext cx="9462052" cy="584775"/>
          </a:xfrm>
          <a:prstGeom prst="rect">
            <a:avLst/>
          </a:prstGeom>
          <a:noFill/>
        </p:spPr>
        <p:txBody>
          <a:bodyPr wrap="square">
            <a:spAutoFit/>
          </a:bodyPr>
          <a:lstStyle/>
          <a:p>
            <a:pPr marL="45720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E92D17D3-11C0-0A62-ED7F-06FD057A4DEA}"/>
              </a:ext>
            </a:extLst>
          </p:cNvPr>
          <p:cNvSpPr txBox="1"/>
          <p:nvPr/>
        </p:nvSpPr>
        <p:spPr>
          <a:xfrm>
            <a:off x="1391478" y="0"/>
            <a:ext cx="9760225" cy="4524315"/>
          </a:xfrm>
          <a:prstGeom prst="rect">
            <a:avLst/>
          </a:prstGeom>
          <a:noFill/>
        </p:spPr>
        <p:txBody>
          <a:bodyPr wrap="square">
            <a:spAutoFit/>
          </a:bodyPr>
          <a:lstStyle/>
          <a:p>
            <a:pPr marL="457200" marR="0">
              <a:spcBef>
                <a:spcPts val="0"/>
              </a:spcBef>
              <a:spcAft>
                <a:spcPts val="0"/>
              </a:spcAft>
            </a:pPr>
            <a:r>
              <a:rPr lang="en-US" sz="3200" b="1" kern="0" dirty="0">
                <a:latin typeface="Times New Roman" panose="02020603050405020304" pitchFamily="18" charset="0"/>
                <a:ea typeface="Times New Roman" panose="02020603050405020304" pitchFamily="18" charset="0"/>
                <a:cs typeface="Times New Roman" panose="02020603050405020304" pitchFamily="18" charset="0"/>
              </a:rPr>
              <a:t>Join the Retiree Chapter</a:t>
            </a: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457200" marR="0">
              <a:spcBef>
                <a:spcPts val="0"/>
              </a:spcBef>
              <a:spcAft>
                <a:spcPts val="0"/>
              </a:spcAft>
            </a:pPr>
            <a:endPar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Protect &amp; Enhance Pensions and Healthcare Benefits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Contribute to Our Student Scholarship Program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Support Working Colleagues at the Colleges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Participate in Our Political Action Fund - COPE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Promote Higher Education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Help Advance Union Movement into the Future!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457200" marR="0">
              <a:spcBef>
                <a:spcPts val="0"/>
              </a:spcBef>
              <a:spcAft>
                <a:spcPts val="0"/>
              </a:spcAft>
            </a:pP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7822738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908AEB-D50B-053F-FADB-8A8AD6041D0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8571E0C-3974-20E5-1DF8-B3F40621F9D4}"/>
              </a:ext>
            </a:extLst>
          </p:cNvPr>
          <p:cNvSpPr txBox="1"/>
          <p:nvPr/>
        </p:nvSpPr>
        <p:spPr>
          <a:xfrm>
            <a:off x="1689652" y="139146"/>
            <a:ext cx="9462052" cy="584775"/>
          </a:xfrm>
          <a:prstGeom prst="rect">
            <a:avLst/>
          </a:prstGeom>
          <a:noFill/>
        </p:spPr>
        <p:txBody>
          <a:bodyPr wrap="square">
            <a:spAutoFit/>
          </a:bodyPr>
          <a:lstStyle/>
          <a:p>
            <a:pPr marL="45720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0484A93C-3B0B-92A9-BC0B-6155E43DA1B3}"/>
              </a:ext>
            </a:extLst>
          </p:cNvPr>
          <p:cNvSpPr txBox="1"/>
          <p:nvPr/>
        </p:nvSpPr>
        <p:spPr>
          <a:xfrm>
            <a:off x="1391478" y="0"/>
            <a:ext cx="9760225" cy="7971413"/>
          </a:xfrm>
          <a:prstGeom prst="rect">
            <a:avLst/>
          </a:prstGeom>
          <a:noFill/>
        </p:spPr>
        <p:txBody>
          <a:bodyPr wrap="square">
            <a:spAutoFit/>
          </a:bodyPr>
          <a:lstStyle/>
          <a:p>
            <a:pPr marL="457200" marR="0">
              <a:spcBef>
                <a:spcPts val="0"/>
              </a:spcBef>
              <a:spcAft>
                <a:spcPts val="0"/>
              </a:spcAft>
            </a:pPr>
            <a:r>
              <a:rPr lang="en-US" sz="3200" b="1" kern="0" dirty="0">
                <a:latin typeface="Times New Roman" panose="02020603050405020304" pitchFamily="18" charset="0"/>
                <a:ea typeface="Times New Roman" panose="02020603050405020304" pitchFamily="18" charset="0"/>
                <a:cs typeface="Times New Roman" panose="02020603050405020304" pitchFamily="18" charset="0"/>
              </a:rPr>
              <a:t>Help Advance Union Movement into the Future</a:t>
            </a: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marR="0" lvl="0" indent="-342900">
              <a:spcBef>
                <a:spcPts val="0"/>
              </a:spcBef>
              <a:spcAft>
                <a:spcPts val="0"/>
              </a:spcAft>
              <a:buSzPts val="1000"/>
              <a:buFont typeface="Symbol" pitchFamily="2" charset="2"/>
              <a:buChar char=""/>
              <a:tabLst>
                <a:tab pos="457200" algn="l"/>
              </a:tabLst>
            </a:pP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3200" b="1" kern="0" dirty="0">
                <a:effectLst/>
                <a:latin typeface="Georgia" panose="02040502050405020303" pitchFamily="18" charset="0"/>
                <a:ea typeface="Times New Roman" panose="02020603050405020304" pitchFamily="18" charset="0"/>
                <a:cs typeface="Times New Roman" panose="02020603050405020304" pitchFamily="18" charset="0"/>
              </a:rPr>
              <a:t>Please Sign Up for the CCCTU Retiree Chapter </a:t>
            </a:r>
          </a:p>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Georgia" panose="02040502050405020303" pitchFamily="18" charset="0"/>
                <a:ea typeface="Times New Roman" panose="02020603050405020304" pitchFamily="18" charset="0"/>
                <a:cs typeface="Times New Roman" panose="02020603050405020304" pitchFamily="18" charset="0"/>
              </a:rPr>
              <a:t>Only $4 Dues Monthly from SURS Pension Or Pay $48 Annually by Check </a:t>
            </a:r>
            <a:endParaRPr lang="en-US" sz="3200" kern="100" dirty="0">
              <a:latin typeface="Aptos" panose="020B00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3200" kern="100" dirty="0">
                <a:effectLst/>
                <a:latin typeface="Aptos" panose="020B0004020202020204" pitchFamily="34" charset="0"/>
                <a:ea typeface="Times New Roman" panose="02020603050405020304" pitchFamily="18" charset="0"/>
                <a:cs typeface="Times New Roman" panose="02020603050405020304" pitchFamily="18" charset="0"/>
              </a:rPr>
              <a:t>P</a:t>
            </a:r>
            <a:r>
              <a:rPr lang="en-US" sz="3200" kern="0" dirty="0">
                <a:effectLst/>
                <a:latin typeface="Georgia" panose="02040502050405020303" pitchFamily="18" charset="0"/>
                <a:ea typeface="Times New Roman" panose="02020603050405020304" pitchFamily="18" charset="0"/>
                <a:cs typeface="Times New Roman" panose="02020603050405020304" pitchFamily="18" charset="0"/>
              </a:rPr>
              <a:t>hil Stucky, Retiree Chapter Chair 773-728-0339 </a:t>
            </a:r>
          </a:p>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Georgia" panose="02040502050405020303" pitchFamily="18" charset="0"/>
                <a:ea typeface="Times New Roman" panose="02020603050405020304" pitchFamily="18" charset="0"/>
                <a:cs typeface="Times New Roman" panose="02020603050405020304" pitchFamily="18" charset="0"/>
              </a:rPr>
              <a:t>Eva Strobeck, Membership Chair, 773-294-4070 CCCTU Office 312-755-9400 </a:t>
            </a:r>
          </a:p>
          <a:p>
            <a:pPr marL="342900" marR="0" lvl="0" indent="-342900">
              <a:spcBef>
                <a:spcPts val="0"/>
              </a:spcBef>
              <a:spcAft>
                <a:spcPts val="0"/>
              </a:spcAft>
              <a:buSzPts val="1000"/>
              <a:buFont typeface="Symbol" pitchFamily="2" charset="2"/>
              <a:buChar char=""/>
              <a:tabLst>
                <a:tab pos="457200" algn="l"/>
              </a:tabLst>
            </a:pPr>
            <a:r>
              <a:rPr lang="en-US" sz="3200" b="1" kern="0" dirty="0">
                <a:effectLst/>
                <a:latin typeface="Georgia" panose="02040502050405020303" pitchFamily="18" charset="0"/>
                <a:ea typeface="Times New Roman" panose="02020603050405020304" pitchFamily="18" charset="0"/>
                <a:cs typeface="Times New Roman" panose="02020603050405020304" pitchFamily="18" charset="0"/>
              </a:rPr>
              <a:t>Your Union's Efforts are Still Improving Your Life in Retirement! </a:t>
            </a:r>
            <a:endParaRPr lang="en-US" sz="3200" b="1" kern="100" dirty="0">
              <a:latin typeface="Aptos" panose="020B00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Georgia" panose="02040502050405020303" pitchFamily="18" charset="0"/>
                <a:ea typeface="Times New Roman" panose="02020603050405020304" pitchFamily="18" charset="0"/>
                <a:cs typeface="Times New Roman" panose="02020603050405020304" pitchFamily="18" charset="0"/>
              </a:rPr>
              <a:t>By Joining, you will receive a "Proud Union Home" magnet. Your First Retiree Luncheon is Free! Many AFT+ Discounts too!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3200" kern="100" dirty="0">
                <a:effectLst/>
                <a:latin typeface="Aptos" panose="020B0004020202020204" pitchFamily="34" charset="0"/>
                <a:ea typeface="Aptos" panose="020B0004020202020204" pitchFamily="34" charset="0"/>
                <a:cs typeface="Times New Roman" panose="02020603050405020304" pitchFamily="18" charset="0"/>
              </a:rPr>
              <a:t> </a:t>
            </a:r>
          </a:p>
          <a:p>
            <a:pPr marL="457200" marR="0">
              <a:spcBef>
                <a:spcPts val="0"/>
              </a:spcBef>
              <a:spcAft>
                <a:spcPts val="0"/>
              </a:spcAft>
            </a:pP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874628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C7299F-1B40-5FB3-AF29-09FC022F1801}"/>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066F6D3-94AA-07FA-C677-623CDFE63F8A}"/>
              </a:ext>
            </a:extLst>
          </p:cNvPr>
          <p:cNvSpPr txBox="1"/>
          <p:nvPr/>
        </p:nvSpPr>
        <p:spPr>
          <a:xfrm>
            <a:off x="1789043" y="198782"/>
            <a:ext cx="10038522" cy="4524315"/>
          </a:xfrm>
          <a:prstGeom prst="rect">
            <a:avLst/>
          </a:prstGeom>
          <a:noFill/>
        </p:spPr>
        <p:txBody>
          <a:bodyPr wrap="square">
            <a:spAutoFit/>
          </a:bodyPr>
          <a:lstStyle/>
          <a:p>
            <a:pPr marL="457200" marR="0">
              <a:spcBef>
                <a:spcPts val="0"/>
              </a:spcBef>
              <a:spcAft>
                <a:spcPts val="0"/>
              </a:spcAft>
            </a:pPr>
            <a:r>
              <a:rPr lang="en-US" sz="3200" b="1" kern="0" dirty="0">
                <a:effectLst/>
                <a:latin typeface="TimesNewRomanPS"/>
                <a:ea typeface="Times New Roman" panose="02020603050405020304" pitchFamily="18" charset="0"/>
                <a:cs typeface="Calibri" panose="020F0502020204030204" pitchFamily="34" charset="0"/>
              </a:rPr>
              <a:t>Tier 2: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a:spcBef>
                <a:spcPts val="0"/>
              </a:spcBef>
              <a:spcAft>
                <a:spcPts val="0"/>
              </a:spcAft>
            </a:pPr>
            <a:r>
              <a:rPr lang="en-US" sz="3200" kern="0" dirty="0">
                <a:effectLst/>
                <a:latin typeface="TimesNewRomanPSMT"/>
                <a:ea typeface="Times New Roman" panose="02020603050405020304" pitchFamily="18" charset="0"/>
                <a:cs typeface="Calibri" panose="020F0502020204030204" pitchFamily="34" charset="0"/>
              </a:rPr>
              <a:t>If you first began participation on or after Jan. 1, 2011, you are eligible to receive a retirement annuity when you satisfy any of the following: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TimesNewRomanPSMT"/>
                <a:ea typeface="Times New Roman" panose="02020603050405020304" pitchFamily="18" charset="0"/>
                <a:cs typeface="Calibri" panose="020F0502020204030204" pitchFamily="34" charset="0"/>
              </a:rPr>
              <a:t>You are at least age 62 and have 10 or more years of Illinois service. (Benefits will be reduced for early retirement if you retire between ages 62 and 67.)*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TimesNewRomanPSMT"/>
                <a:ea typeface="Times New Roman" panose="02020603050405020304" pitchFamily="18" charset="0"/>
                <a:cs typeface="Calibri" panose="020F0502020204030204" pitchFamily="34" charset="0"/>
              </a:rPr>
              <a:t>You are at least age 67 and have 10 or more years of Illinois service (no age reduction).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256277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B1355A-6BFC-F892-B138-9B7EAB494E15}"/>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56ED91FA-1811-E72A-CDA9-AF6F0E456ADA}"/>
              </a:ext>
            </a:extLst>
          </p:cNvPr>
          <p:cNvSpPr txBox="1"/>
          <p:nvPr/>
        </p:nvSpPr>
        <p:spPr>
          <a:xfrm>
            <a:off x="1789043" y="198782"/>
            <a:ext cx="10038522" cy="4031873"/>
          </a:xfrm>
          <a:prstGeom prst="rect">
            <a:avLst/>
          </a:prstGeom>
          <a:noFill/>
        </p:spPr>
        <p:txBody>
          <a:bodyPr wrap="square">
            <a:spAutoFit/>
          </a:bodyPr>
          <a:lstStyle/>
          <a:p>
            <a:pPr marL="457200" marR="0">
              <a:spcBef>
                <a:spcPts val="0"/>
              </a:spcBef>
              <a:spcAft>
                <a:spcPts val="0"/>
              </a:spcAft>
            </a:pPr>
            <a:r>
              <a:rPr lang="en-US" sz="3200" b="1" kern="0" dirty="0">
                <a:effectLst/>
                <a:latin typeface="TimesNewRomanPS"/>
                <a:ea typeface="Times New Roman" panose="02020603050405020304" pitchFamily="18" charset="0"/>
                <a:cs typeface="Calibri" panose="020F0502020204030204" pitchFamily="34" charset="0"/>
              </a:rPr>
              <a:t>How does SURS calculate the age reduction?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3200" kern="0" dirty="0">
                <a:effectLst/>
                <a:latin typeface="CourierNewPSMT" panose="02070309020205020404" pitchFamily="49" charset="0"/>
                <a:ea typeface="Times New Roman" panose="02020603050405020304" pitchFamily="18" charset="0"/>
                <a:cs typeface="Times New Roman" panose="02020603050405020304" pitchFamily="18" charset="0"/>
              </a:rPr>
              <a:t>o </a:t>
            </a:r>
            <a:r>
              <a:rPr lang="en-US" sz="3200" kern="0" dirty="0">
                <a:effectLst/>
                <a:latin typeface="TimesNewRomanPSMT"/>
                <a:ea typeface="Times New Roman" panose="02020603050405020304" pitchFamily="18" charset="0"/>
                <a:cs typeface="Times New Roman" panose="02020603050405020304" pitchFamily="18" charset="0"/>
              </a:rPr>
              <a:t>The law requires a 0.5% reduction to the General Formula benefit for each full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3200" kern="0" dirty="0">
                <a:effectLst/>
                <a:latin typeface="TimesNewRomanPSMT"/>
                <a:ea typeface="Times New Roman" panose="02020603050405020304" pitchFamily="18" charset="0"/>
                <a:cs typeface="Times New Roman" panose="02020603050405020304" pitchFamily="18" charset="0"/>
              </a:rPr>
              <a:t>month you are under the normal retirement age</a:t>
            </a:r>
            <a:br>
              <a:rPr lang="en-US" sz="3200" kern="0" dirty="0">
                <a:effectLst/>
                <a:latin typeface="TimesNewRomanPSMT"/>
                <a:ea typeface="Times New Roman" panose="02020603050405020304" pitchFamily="18" charset="0"/>
                <a:cs typeface="Times New Roman" panose="02020603050405020304" pitchFamily="18" charset="0"/>
              </a:rPr>
            </a:br>
            <a:r>
              <a:rPr lang="en-US" sz="3200" kern="0" dirty="0">
                <a:effectLst/>
                <a:latin typeface="CourierNewPSMT" panose="02070309020205020404" pitchFamily="49" charset="0"/>
                <a:ea typeface="Times New Roman" panose="02020603050405020304" pitchFamily="18" charset="0"/>
                <a:cs typeface="Times New Roman" panose="02020603050405020304" pitchFamily="18" charset="0"/>
              </a:rPr>
              <a:t>o </a:t>
            </a:r>
            <a:r>
              <a:rPr lang="en-US" sz="3200" kern="0" dirty="0">
                <a:effectLst/>
                <a:latin typeface="TimesNewRomanPSMT"/>
                <a:ea typeface="Times New Roman" panose="02020603050405020304" pitchFamily="18" charset="0"/>
                <a:cs typeface="Times New Roman" panose="02020603050405020304" pitchFamily="18" charset="0"/>
              </a:rPr>
              <a:t>Retiring 1 year early leads to 6% reduction (6% = 0.5% per month * 12 months) </a:t>
            </a:r>
            <a:r>
              <a:rPr lang="en-US" sz="3200" kern="0" dirty="0">
                <a:effectLst/>
                <a:latin typeface="CourierNewPSMT" panose="02070309020205020404" pitchFamily="49" charset="0"/>
                <a:ea typeface="Times New Roman" panose="02020603050405020304" pitchFamily="18" charset="0"/>
                <a:cs typeface="Times New Roman" panose="02020603050405020304" pitchFamily="18" charset="0"/>
              </a:rPr>
              <a:t>o </a:t>
            </a:r>
            <a:r>
              <a:rPr lang="en-US" sz="3200" kern="0" dirty="0">
                <a:effectLst/>
                <a:latin typeface="TimesNewRomanPSMT"/>
                <a:ea typeface="Times New Roman" panose="02020603050405020304" pitchFamily="18" charset="0"/>
                <a:cs typeface="Times New Roman" panose="02020603050405020304" pitchFamily="18" charset="0"/>
              </a:rPr>
              <a:t>Retiring 2 years early leads to 12% reduction (12% = 0.5% per month * 24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3200" kern="0" dirty="0">
                <a:effectLst/>
                <a:latin typeface="TimesNewRomanPSMT"/>
                <a:ea typeface="Times New Roman" panose="02020603050405020304" pitchFamily="18" charset="0"/>
                <a:cs typeface="Times New Roman" panose="02020603050405020304" pitchFamily="18" charset="0"/>
              </a:rPr>
              <a:t>months) </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530951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D06F36-046D-67A8-4653-3EF9F7111AC1}"/>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89CD2BD-23E3-49C7-81EA-52F99F3472E3}"/>
              </a:ext>
            </a:extLst>
          </p:cNvPr>
          <p:cNvSpPr txBox="1"/>
          <p:nvPr/>
        </p:nvSpPr>
        <p:spPr>
          <a:xfrm>
            <a:off x="1789043" y="198782"/>
            <a:ext cx="10038522" cy="6986528"/>
          </a:xfrm>
          <a:prstGeom prst="rect">
            <a:avLst/>
          </a:prstGeom>
          <a:noFill/>
        </p:spPr>
        <p:txBody>
          <a:bodyPr wrap="square">
            <a:spAutoFit/>
          </a:bodyPr>
          <a:lstStyle/>
          <a:p>
            <a:pPr marL="0" marR="0">
              <a:spcBef>
                <a:spcPts val="0"/>
              </a:spcBef>
              <a:spcAft>
                <a:spcPts val="0"/>
              </a:spcAft>
            </a:pP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Selecting Termination Date on the Retirement Application (Traditional &amp; Portable Plans) </a:t>
            </a:r>
          </a:p>
          <a:p>
            <a:pPr marL="0" marR="0">
              <a:spcBef>
                <a:spcPts val="0"/>
              </a:spcBef>
              <a:spcAft>
                <a:spcPts val="0"/>
              </a:spcAft>
            </a:pP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Termination Date - date you select to end employment – any date except the 1st. Retirement payments are not prorated for the month in which you retire.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Retirement should always begin the 1st of the month. Even if that is a day you are not scheduled to work or If the month starts on Saturday, then use that date, e.g., last date worked is Friday May 31st.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457200" marR="0">
              <a:spcBef>
                <a:spcPts val="0"/>
              </a:spcBef>
              <a:spcAft>
                <a:spcPts val="0"/>
              </a:spcAft>
            </a:pPr>
            <a:endPar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Example: Termination Date is 05/30/20XX Example: Date Annuity to Begin is 06/01/20XX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spcBef>
                <a:spcPts val="0"/>
              </a:spcBef>
              <a:spcAft>
                <a:spcPts val="0"/>
              </a:spcAft>
            </a:pP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795891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3C1FD7-B79B-81B7-DCC0-CE0F21B9287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7DD60ED-2B60-47A5-1632-9A8C3EAD143E}"/>
              </a:ext>
            </a:extLst>
          </p:cNvPr>
          <p:cNvSpPr txBox="1"/>
          <p:nvPr/>
        </p:nvSpPr>
        <p:spPr>
          <a:xfrm>
            <a:off x="1789043" y="198782"/>
            <a:ext cx="10038522" cy="5509200"/>
          </a:xfrm>
          <a:prstGeom prst="rect">
            <a:avLst/>
          </a:prstGeom>
          <a:noFill/>
        </p:spPr>
        <p:txBody>
          <a:bodyPr wrap="square">
            <a:spAutoFit/>
          </a:bodyPr>
          <a:lstStyle/>
          <a:p>
            <a:pPr marL="457200" marR="0">
              <a:spcBef>
                <a:spcPts val="0"/>
              </a:spcBef>
              <a:spcAft>
                <a:spcPts val="0"/>
              </a:spcAft>
            </a:pP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How is my SURS Pension Computed? </a:t>
            </a:r>
          </a:p>
          <a:p>
            <a:pPr marL="457200" marR="0">
              <a:spcBef>
                <a:spcPts val="0"/>
              </a:spcBef>
              <a:spcAft>
                <a:spcPts val="0"/>
              </a:spcAft>
            </a:pP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45720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Tier 1: The average of your 4 Highest Consecutive Annual Earnings x 2.2% x Service Credit Years. </a:t>
            </a:r>
          </a:p>
          <a:p>
            <a:pPr marL="457200" marR="0">
              <a:spcBef>
                <a:spcPts val="0"/>
              </a:spcBef>
              <a:spcAft>
                <a:spcPts val="0"/>
              </a:spcAft>
            </a:pPr>
            <a:endParaRPr lang="en-US" sz="3200" kern="0" dirty="0">
              <a:latin typeface="Times New Roman" panose="02020603050405020304" pitchFamily="18"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Tier 2: The average of your 8 Highest Consecutive Annual Earnings x 2.2% x Service Credit Years.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a:spcBef>
                <a:spcPts val="0"/>
              </a:spcBef>
              <a:spcAft>
                <a:spcPts val="0"/>
              </a:spcAft>
            </a:pPr>
            <a:endPar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3200" b="1" kern="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76300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DBD865-2F79-B8BB-E9A2-CEEA851CD6F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FA6EFE5E-851E-910A-E307-787397A9FE14}"/>
              </a:ext>
            </a:extLst>
          </p:cNvPr>
          <p:cNvSpPr txBox="1"/>
          <p:nvPr/>
        </p:nvSpPr>
        <p:spPr>
          <a:xfrm>
            <a:off x="1789043" y="198782"/>
            <a:ext cx="8358809" cy="5016758"/>
          </a:xfrm>
          <a:prstGeom prst="rect">
            <a:avLst/>
          </a:prstGeom>
          <a:noFill/>
        </p:spPr>
        <p:txBody>
          <a:bodyPr wrap="square">
            <a:spAutoFit/>
          </a:bodyPr>
          <a:lstStyle/>
          <a:p>
            <a:pPr marL="0" marR="0">
              <a:spcBef>
                <a:spcPts val="0"/>
              </a:spcBef>
              <a:spcAft>
                <a:spcPts val="0"/>
              </a:spcAft>
            </a:pP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How do I maximize my pension? </a:t>
            </a:r>
          </a:p>
          <a:p>
            <a:pPr marL="0" marR="0">
              <a:spcBef>
                <a:spcPts val="0"/>
              </a:spcBef>
              <a:spcAft>
                <a:spcPts val="0"/>
              </a:spcAft>
            </a:pP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Work as much overtime as possible in your last 4 or 8 years so plan your retirement in advance. </a:t>
            </a:r>
          </a:p>
          <a:p>
            <a:pPr marL="342900" marR="0" lvl="0" indent="-342900">
              <a:spcBef>
                <a:spcPts val="0"/>
              </a:spcBef>
              <a:spcAft>
                <a:spcPts val="0"/>
              </a:spcAft>
              <a:buSzPts val="1000"/>
              <a:buFont typeface="Symbol" pitchFamily="2" charset="2"/>
              <a:buChar char=""/>
              <a:tabLst>
                <a:tab pos="457200" algn="l"/>
              </a:tabLst>
            </a:pP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Remember, the last year can be the highest earnings with the latest raise. </a:t>
            </a:r>
          </a:p>
          <a:p>
            <a:pPr marL="342900" marR="0" lvl="0" indent="-342900">
              <a:spcBef>
                <a:spcPts val="0"/>
              </a:spcBef>
              <a:spcAft>
                <a:spcPts val="0"/>
              </a:spcAft>
              <a:buSzPts val="1000"/>
              <a:buFont typeface="Symbol" pitchFamily="2" charset="2"/>
              <a:buChar char=""/>
              <a:tabLst>
                <a:tab pos="457200" algn="l"/>
              </a:tabLst>
            </a:pP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Apply for your Contractual Salary Enhancement Benefit see next page.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18366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588803-B837-C1D3-3686-026D087CF3A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15B918A9-6B69-C496-3209-5D7F639B8007}"/>
              </a:ext>
            </a:extLst>
          </p:cNvPr>
          <p:cNvSpPr txBox="1"/>
          <p:nvPr/>
        </p:nvSpPr>
        <p:spPr>
          <a:xfrm>
            <a:off x="1689652" y="198781"/>
            <a:ext cx="9134061" cy="2554545"/>
          </a:xfrm>
          <a:prstGeom prst="rect">
            <a:avLst/>
          </a:prstGeom>
          <a:noFill/>
        </p:spPr>
        <p:txBody>
          <a:bodyPr wrap="square">
            <a:spAutoFit/>
          </a:bodyPr>
          <a:lstStyle/>
          <a:p>
            <a:pPr marL="457200" marR="0">
              <a:spcBef>
                <a:spcPts val="0"/>
              </a:spcBef>
              <a:spcAft>
                <a:spcPts val="0"/>
              </a:spcAft>
            </a:pPr>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Does SURS take appointments to supply one-on-one counseling sessions before retirement?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Yes, counseling sessions take place by telephone.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You must be within 4 years of retirement.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You are limited to 1 every 12 months. </a:t>
            </a:r>
            <a:endParaRPr lang="en-US" sz="32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2894409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2C2D1F"/>
      </a:dk2>
      <a:lt2>
        <a:srgbClr val="FAF2C5"/>
      </a:lt2>
      <a:accent1>
        <a:srgbClr val="EA9736"/>
      </a:accent1>
      <a:accent2>
        <a:srgbClr val="EACF56"/>
      </a:accent2>
      <a:accent3>
        <a:srgbClr val="77D4D6"/>
      </a:accent3>
      <a:accent4>
        <a:srgbClr val="54AFDC"/>
      </a:accent4>
      <a:accent5>
        <a:srgbClr val="88C363"/>
      </a:accent5>
      <a:accent6>
        <a:srgbClr val="D9D899"/>
      </a:accent6>
      <a:hlink>
        <a:srgbClr val="A7A574"/>
      </a:hlink>
      <a:folHlink>
        <a:srgbClr val="8B887A"/>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9B359FC9-1E88-4883-B31D-CCECAE2A7B38}"/>
    </a:ext>
  </a:extLst>
</a:theme>
</file>

<file path=docProps/app.xml><?xml version="1.0" encoding="utf-8"?>
<Properties xmlns="http://schemas.openxmlformats.org/officeDocument/2006/extended-properties" xmlns:vt="http://schemas.openxmlformats.org/officeDocument/2006/docPropsVTypes">
  <Template>Madison</Template>
  <TotalTime>99</TotalTime>
  <Words>2981</Words>
  <Application>Microsoft Macintosh PowerPoint</Application>
  <PresentationFormat>Widescreen</PresentationFormat>
  <Paragraphs>206</Paragraphs>
  <Slides>33</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33</vt:i4>
      </vt:variant>
    </vt:vector>
  </HeadingPairs>
  <TitlesOfParts>
    <vt:vector size="45" baseType="lpstr">
      <vt:lpstr>Aptos</vt:lpstr>
      <vt:lpstr>Arial</vt:lpstr>
      <vt:lpstr>CourierNewPSMT</vt:lpstr>
      <vt:lpstr>Georgia</vt:lpstr>
      <vt:lpstr>MS Shell Dlg 2</vt:lpstr>
      <vt:lpstr>Symbol</vt:lpstr>
      <vt:lpstr>Times New Roman</vt:lpstr>
      <vt:lpstr>TimesNewRomanPS</vt:lpstr>
      <vt:lpstr>TimesNewRomanPSMT</vt:lpstr>
      <vt:lpstr>Wingdings</vt:lpstr>
      <vt:lpstr>Wingdings 3</vt:lpstr>
      <vt:lpstr>Madison</vt:lpstr>
      <vt:lpstr>Retirement PowerPoint for City Colleges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Retirement PowerPoint for City Colleges </dc:title>
  <dc:creator>Rochelle Robinson-Dukes</dc:creator>
  <cp:lastModifiedBy>Rochelle Robinson-Dukes</cp:lastModifiedBy>
  <cp:revision>19</cp:revision>
  <dcterms:created xsi:type="dcterms:W3CDTF">2024-01-24T23:32:16Z</dcterms:created>
  <dcterms:modified xsi:type="dcterms:W3CDTF">2024-01-25T01:20:04Z</dcterms:modified>
</cp:coreProperties>
</file>